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62" r:id="rId5"/>
    <p:sldId id="261" r:id="rId6"/>
    <p:sldId id="263" r:id="rId7"/>
    <p:sldId id="264" r:id="rId8"/>
    <p:sldId id="265" r:id="rId9"/>
    <p:sldId id="266" r:id="rId10"/>
    <p:sldId id="268" r:id="rId11"/>
    <p:sldId id="259" r:id="rId12"/>
    <p:sldId id="260" r:id="rId13"/>
    <p:sldId id="269" r:id="rId14"/>
    <p:sldId id="270" r:id="rId15"/>
    <p:sldId id="274" r:id="rId16"/>
    <p:sldId id="271" r:id="rId17"/>
    <p:sldId id="272" r:id="rId18"/>
    <p:sldId id="829" r:id="rId19"/>
    <p:sldId id="311" r:id="rId20"/>
    <p:sldId id="830" r:id="rId2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Raleway" pitchFamily="2" charset="77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85"/>
    <p:restoredTop sz="94547"/>
  </p:normalViewPr>
  <p:slideViewPr>
    <p:cSldViewPr snapToGrid="0">
      <p:cViewPr varScale="1">
        <p:scale>
          <a:sx n="107" d="100"/>
          <a:sy n="107" d="100"/>
        </p:scale>
        <p:origin x="168" y="7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216649-87D0-4849-90D7-68EFA398DF01}" type="doc">
      <dgm:prSet loTypeId="urn:microsoft.com/office/officeart/2005/8/layout/chevro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F29F5D-1197-0741-83D4-9D7419CB31F8}">
      <dgm:prSet/>
      <dgm:spPr/>
      <dgm:t>
        <a:bodyPr/>
        <a:lstStyle/>
        <a:p>
          <a:r>
            <a:rPr lang="en-CH" b="0" i="0" dirty="0"/>
            <a:t>We can extend these thoughts for chemistries, properties, or characteristics that are present</a:t>
          </a:r>
          <a:endParaRPr lang="en-CH" dirty="0"/>
        </a:p>
      </dgm:t>
    </dgm:pt>
    <dgm:pt modelId="{39540182-A67F-3946-A2D5-8F3F39AF1912}" type="parTrans" cxnId="{4AEF9317-28CA-5C41-9D3D-13ADA43638A5}">
      <dgm:prSet/>
      <dgm:spPr/>
      <dgm:t>
        <a:bodyPr/>
        <a:lstStyle/>
        <a:p>
          <a:endParaRPr lang="en-GB"/>
        </a:p>
      </dgm:t>
    </dgm:pt>
    <dgm:pt modelId="{611F9220-F46A-6D44-BDB2-F84932E04C35}" type="sibTrans" cxnId="{4AEF9317-28CA-5C41-9D3D-13ADA43638A5}">
      <dgm:prSet/>
      <dgm:spPr/>
      <dgm:t>
        <a:bodyPr/>
        <a:lstStyle/>
        <a:p>
          <a:endParaRPr lang="en-GB"/>
        </a:p>
      </dgm:t>
    </dgm:pt>
    <dgm:pt modelId="{92EA29E2-5E5F-3F4B-93FD-2DBC406D017C}">
      <dgm:prSet/>
      <dgm:spPr/>
      <dgm:t>
        <a:bodyPr/>
        <a:lstStyle/>
        <a:p>
          <a:r>
            <a:rPr lang="en-GB" dirty="0"/>
            <a:t>Is there a hydroxyl group in the molecule?</a:t>
          </a:r>
        </a:p>
      </dgm:t>
    </dgm:pt>
    <dgm:pt modelId="{2F17E68A-0B15-9A4B-A018-AE44824DF336}" type="parTrans" cxnId="{408917FC-132B-104F-B88D-293955CC4F7F}">
      <dgm:prSet/>
      <dgm:spPr/>
      <dgm:t>
        <a:bodyPr/>
        <a:lstStyle/>
        <a:p>
          <a:endParaRPr lang="en-GB"/>
        </a:p>
      </dgm:t>
    </dgm:pt>
    <dgm:pt modelId="{32C378C5-C4B7-C042-85F0-4423FF528CAE}" type="sibTrans" cxnId="{408917FC-132B-104F-B88D-293955CC4F7F}">
      <dgm:prSet/>
      <dgm:spPr/>
      <dgm:t>
        <a:bodyPr/>
        <a:lstStyle/>
        <a:p>
          <a:endParaRPr lang="en-GB"/>
        </a:p>
      </dgm:t>
    </dgm:pt>
    <dgm:pt modelId="{110052A8-5584-2542-92C2-728B742E6475}">
      <dgm:prSet/>
      <dgm:spPr/>
      <dgm:t>
        <a:bodyPr/>
        <a:lstStyle/>
        <a:p>
          <a:r>
            <a:rPr lang="en-GB" dirty="0"/>
            <a:t>Is the atom charged?</a:t>
          </a:r>
        </a:p>
      </dgm:t>
    </dgm:pt>
    <dgm:pt modelId="{AC1E889F-1E1D-2848-93C2-16BCDD1D77C2}" type="parTrans" cxnId="{8FFF39F1-CCB3-F54A-8AB3-FB849C506AB4}">
      <dgm:prSet/>
      <dgm:spPr/>
      <dgm:t>
        <a:bodyPr/>
        <a:lstStyle/>
        <a:p>
          <a:endParaRPr lang="en-GB"/>
        </a:p>
      </dgm:t>
    </dgm:pt>
    <dgm:pt modelId="{041EBB37-43A6-EB48-B01C-AE2E78C72928}" type="sibTrans" cxnId="{8FFF39F1-CCB3-F54A-8AB3-FB849C506AB4}">
      <dgm:prSet/>
      <dgm:spPr/>
      <dgm:t>
        <a:bodyPr/>
        <a:lstStyle/>
        <a:p>
          <a:endParaRPr lang="en-GB"/>
        </a:p>
      </dgm:t>
    </dgm:pt>
    <dgm:pt modelId="{F618489D-D983-C548-8007-72AF1D8B2836}">
      <dgm:prSet/>
      <dgm:spPr/>
      <dgm:t>
        <a:bodyPr/>
        <a:lstStyle/>
        <a:p>
          <a:r>
            <a:rPr lang="en-GB" dirty="0"/>
            <a:t>What is this particle made out of?</a:t>
          </a:r>
        </a:p>
      </dgm:t>
    </dgm:pt>
    <dgm:pt modelId="{CAF45B9C-6A52-3E4F-9A24-20C59224235D}" type="parTrans" cxnId="{6674418A-6986-4F43-8099-D2F657096ADE}">
      <dgm:prSet/>
      <dgm:spPr/>
      <dgm:t>
        <a:bodyPr/>
        <a:lstStyle/>
        <a:p>
          <a:endParaRPr lang="en-GB"/>
        </a:p>
      </dgm:t>
    </dgm:pt>
    <dgm:pt modelId="{FD7FF623-8BC2-044D-AC45-242018644C1B}" type="sibTrans" cxnId="{6674418A-6986-4F43-8099-D2F657096ADE}">
      <dgm:prSet/>
      <dgm:spPr/>
      <dgm:t>
        <a:bodyPr/>
        <a:lstStyle/>
        <a:p>
          <a:endParaRPr lang="en-GB"/>
        </a:p>
      </dgm:t>
    </dgm:pt>
    <dgm:pt modelId="{EDE6101A-8664-F24D-8105-2F2E10E1194B}" type="pres">
      <dgm:prSet presAssocID="{27216649-87D0-4849-90D7-68EFA398DF01}" presName="Name0" presStyleCnt="0">
        <dgm:presLayoutVars>
          <dgm:dir/>
          <dgm:animLvl val="lvl"/>
          <dgm:resizeHandles val="exact"/>
        </dgm:presLayoutVars>
      </dgm:prSet>
      <dgm:spPr/>
    </dgm:pt>
    <dgm:pt modelId="{215614B8-F289-ED4A-B63F-BB60F2A728E4}" type="pres">
      <dgm:prSet presAssocID="{2EF29F5D-1197-0741-83D4-9D7419CB31F8}" presName="parTxOnly" presStyleLbl="node1" presStyleIdx="0" presStyleCnt="4" custScaleX="254882">
        <dgm:presLayoutVars>
          <dgm:chMax val="0"/>
          <dgm:chPref val="0"/>
          <dgm:bulletEnabled val="1"/>
        </dgm:presLayoutVars>
      </dgm:prSet>
      <dgm:spPr/>
    </dgm:pt>
    <dgm:pt modelId="{0595FDB8-30D1-F44D-80E1-2474E12309CD}" type="pres">
      <dgm:prSet presAssocID="{611F9220-F46A-6D44-BDB2-F84932E04C35}" presName="parTxOnlySpace" presStyleCnt="0"/>
      <dgm:spPr/>
    </dgm:pt>
    <dgm:pt modelId="{BB00C3C3-2079-6C48-AC52-45502D98A9CC}" type="pres">
      <dgm:prSet presAssocID="{92EA29E2-5E5F-3F4B-93FD-2DBC406D017C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05B7B99-D9E6-1540-91FB-B6FA572AC1BE}" type="pres">
      <dgm:prSet presAssocID="{32C378C5-C4B7-C042-85F0-4423FF528CAE}" presName="parTxOnlySpace" presStyleCnt="0"/>
      <dgm:spPr/>
    </dgm:pt>
    <dgm:pt modelId="{996001C0-10F3-CA47-9131-98397E6C7260}" type="pres">
      <dgm:prSet presAssocID="{110052A8-5584-2542-92C2-728B742E647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E099354-77D0-3144-AF13-0AED918884E3}" type="pres">
      <dgm:prSet presAssocID="{041EBB37-43A6-EB48-B01C-AE2E78C72928}" presName="parTxOnlySpace" presStyleCnt="0"/>
      <dgm:spPr/>
    </dgm:pt>
    <dgm:pt modelId="{B623267A-2803-E645-BFDA-E4AF4757C9EB}" type="pres">
      <dgm:prSet presAssocID="{F618489D-D983-C548-8007-72AF1D8B283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4194D0F-ADD5-254E-BE29-5D47B157C6C5}" type="presOf" srcId="{27216649-87D0-4849-90D7-68EFA398DF01}" destId="{EDE6101A-8664-F24D-8105-2F2E10E1194B}" srcOrd="0" destOrd="0" presId="urn:microsoft.com/office/officeart/2005/8/layout/chevron1"/>
    <dgm:cxn modelId="{4AEF9317-28CA-5C41-9D3D-13ADA43638A5}" srcId="{27216649-87D0-4849-90D7-68EFA398DF01}" destId="{2EF29F5D-1197-0741-83D4-9D7419CB31F8}" srcOrd="0" destOrd="0" parTransId="{39540182-A67F-3946-A2D5-8F3F39AF1912}" sibTransId="{611F9220-F46A-6D44-BDB2-F84932E04C35}"/>
    <dgm:cxn modelId="{D4C8B668-4A39-D24D-965C-D854191F93FD}" type="presOf" srcId="{110052A8-5584-2542-92C2-728B742E6475}" destId="{996001C0-10F3-CA47-9131-98397E6C7260}" srcOrd="0" destOrd="0" presId="urn:microsoft.com/office/officeart/2005/8/layout/chevron1"/>
    <dgm:cxn modelId="{6674418A-6986-4F43-8099-D2F657096ADE}" srcId="{27216649-87D0-4849-90D7-68EFA398DF01}" destId="{F618489D-D983-C548-8007-72AF1D8B2836}" srcOrd="3" destOrd="0" parTransId="{CAF45B9C-6A52-3E4F-9A24-20C59224235D}" sibTransId="{FD7FF623-8BC2-044D-AC45-242018644C1B}"/>
    <dgm:cxn modelId="{8BB31CC9-91C8-7149-BAB7-F5045621C498}" type="presOf" srcId="{F618489D-D983-C548-8007-72AF1D8B2836}" destId="{B623267A-2803-E645-BFDA-E4AF4757C9EB}" srcOrd="0" destOrd="0" presId="urn:microsoft.com/office/officeart/2005/8/layout/chevron1"/>
    <dgm:cxn modelId="{CFD89BCF-2848-794B-97F6-2A2472372947}" type="presOf" srcId="{2EF29F5D-1197-0741-83D4-9D7419CB31F8}" destId="{215614B8-F289-ED4A-B63F-BB60F2A728E4}" srcOrd="0" destOrd="0" presId="urn:microsoft.com/office/officeart/2005/8/layout/chevron1"/>
    <dgm:cxn modelId="{0A6D52E0-7C78-B947-92A8-736EE8DC86F1}" type="presOf" srcId="{92EA29E2-5E5F-3F4B-93FD-2DBC406D017C}" destId="{BB00C3C3-2079-6C48-AC52-45502D98A9CC}" srcOrd="0" destOrd="0" presId="urn:microsoft.com/office/officeart/2005/8/layout/chevron1"/>
    <dgm:cxn modelId="{8FFF39F1-CCB3-F54A-8AB3-FB849C506AB4}" srcId="{27216649-87D0-4849-90D7-68EFA398DF01}" destId="{110052A8-5584-2542-92C2-728B742E6475}" srcOrd="2" destOrd="0" parTransId="{AC1E889F-1E1D-2848-93C2-16BCDD1D77C2}" sibTransId="{041EBB37-43A6-EB48-B01C-AE2E78C72928}"/>
    <dgm:cxn modelId="{408917FC-132B-104F-B88D-293955CC4F7F}" srcId="{27216649-87D0-4849-90D7-68EFA398DF01}" destId="{92EA29E2-5E5F-3F4B-93FD-2DBC406D017C}" srcOrd="1" destOrd="0" parTransId="{2F17E68A-0B15-9A4B-A018-AE44824DF336}" sibTransId="{32C378C5-C4B7-C042-85F0-4423FF528CAE}"/>
    <dgm:cxn modelId="{16E1DA55-57E5-064C-B7B8-A73A067F43EB}" type="presParOf" srcId="{EDE6101A-8664-F24D-8105-2F2E10E1194B}" destId="{215614B8-F289-ED4A-B63F-BB60F2A728E4}" srcOrd="0" destOrd="0" presId="urn:microsoft.com/office/officeart/2005/8/layout/chevron1"/>
    <dgm:cxn modelId="{0A07D07B-0122-7D4E-AFC7-2F3916C8CD2C}" type="presParOf" srcId="{EDE6101A-8664-F24D-8105-2F2E10E1194B}" destId="{0595FDB8-30D1-F44D-80E1-2474E12309CD}" srcOrd="1" destOrd="0" presId="urn:microsoft.com/office/officeart/2005/8/layout/chevron1"/>
    <dgm:cxn modelId="{389106FF-0963-854F-B25B-F12E251EE8D6}" type="presParOf" srcId="{EDE6101A-8664-F24D-8105-2F2E10E1194B}" destId="{BB00C3C3-2079-6C48-AC52-45502D98A9CC}" srcOrd="2" destOrd="0" presId="urn:microsoft.com/office/officeart/2005/8/layout/chevron1"/>
    <dgm:cxn modelId="{BE18BB31-3A04-3D4B-A6F8-1BC9076F07E9}" type="presParOf" srcId="{EDE6101A-8664-F24D-8105-2F2E10E1194B}" destId="{905B7B99-D9E6-1540-91FB-B6FA572AC1BE}" srcOrd="3" destOrd="0" presId="urn:microsoft.com/office/officeart/2005/8/layout/chevron1"/>
    <dgm:cxn modelId="{32E34D6D-AFD2-2241-A1E4-DE2D1EEE0FED}" type="presParOf" srcId="{EDE6101A-8664-F24D-8105-2F2E10E1194B}" destId="{996001C0-10F3-CA47-9131-98397E6C7260}" srcOrd="4" destOrd="0" presId="urn:microsoft.com/office/officeart/2005/8/layout/chevron1"/>
    <dgm:cxn modelId="{8127C6AE-6EE5-8D47-A62C-B317656EEDE2}" type="presParOf" srcId="{EDE6101A-8664-F24D-8105-2F2E10E1194B}" destId="{7E099354-77D0-3144-AF13-0AED918884E3}" srcOrd="5" destOrd="0" presId="urn:microsoft.com/office/officeart/2005/8/layout/chevron1"/>
    <dgm:cxn modelId="{B3C8CB70-199C-5C42-95BD-83A93FB873EB}" type="presParOf" srcId="{EDE6101A-8664-F24D-8105-2F2E10E1194B}" destId="{B623267A-2803-E645-BFDA-E4AF4757C9E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499609-5E97-8F45-A1C6-17D3FAA00199}" type="doc">
      <dgm:prSet loTypeId="urn:microsoft.com/office/officeart/2005/8/layout/defaul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54BE0BA-339D-8349-9199-C44AACE2DCC5}">
      <dgm:prSet phldrT="[Text]" custT="1"/>
      <dgm:spPr/>
      <dgm:t>
        <a:bodyPr/>
        <a:lstStyle/>
        <a:p>
          <a:r>
            <a:rPr lang="en-GB" sz="2000" b="1" dirty="0"/>
            <a:t>Smoothness</a:t>
          </a:r>
          <a:r>
            <a:rPr lang="en-GB" sz="1600" b="1" dirty="0"/>
            <a:t>:</a:t>
          </a:r>
        </a:p>
        <a:p>
          <a:r>
            <a:rPr lang="en-GB" sz="1200" dirty="0"/>
            <a:t>Are similar data points nearby each other in feature space?</a:t>
          </a:r>
        </a:p>
      </dgm:t>
    </dgm:pt>
    <dgm:pt modelId="{83043487-8963-F747-9194-7C6078588FD6}" type="parTrans" cxnId="{7AAA837E-6112-B54A-9FA3-EA4F6EC0EC4A}">
      <dgm:prSet/>
      <dgm:spPr/>
      <dgm:t>
        <a:bodyPr/>
        <a:lstStyle/>
        <a:p>
          <a:endParaRPr lang="en-GB"/>
        </a:p>
      </dgm:t>
    </dgm:pt>
    <dgm:pt modelId="{E10B0CAC-FA88-B94A-8E61-DE3EA396E654}" type="sibTrans" cxnId="{7AAA837E-6112-B54A-9FA3-EA4F6EC0EC4A}">
      <dgm:prSet/>
      <dgm:spPr/>
      <dgm:t>
        <a:bodyPr/>
        <a:lstStyle/>
        <a:p>
          <a:endParaRPr lang="en-GB"/>
        </a:p>
      </dgm:t>
    </dgm:pt>
    <dgm:pt modelId="{3A8DFF6E-57BF-444D-9A4C-148780273447}">
      <dgm:prSet phldrT="[Text]" custT="1"/>
      <dgm:spPr/>
      <dgm:t>
        <a:bodyPr/>
        <a:lstStyle/>
        <a:p>
          <a:r>
            <a:rPr lang="en-GB" sz="2000" b="1" dirty="0"/>
            <a:t>Completeness</a:t>
          </a:r>
          <a:r>
            <a:rPr lang="en-GB" sz="1500" b="1" dirty="0"/>
            <a:t>:</a:t>
          </a:r>
        </a:p>
        <a:p>
          <a:r>
            <a:rPr lang="en-GB" sz="1200" dirty="0"/>
            <a:t>Does every data point have its own unique set of features?</a:t>
          </a:r>
        </a:p>
      </dgm:t>
    </dgm:pt>
    <dgm:pt modelId="{6DD6C3CD-0BF8-B04E-BE4E-D55CEDB15634}" type="parTrans" cxnId="{32FDACC0-0113-034D-A488-A79592587302}">
      <dgm:prSet/>
      <dgm:spPr/>
      <dgm:t>
        <a:bodyPr/>
        <a:lstStyle/>
        <a:p>
          <a:endParaRPr lang="en-GB"/>
        </a:p>
      </dgm:t>
    </dgm:pt>
    <dgm:pt modelId="{771AB89C-05FA-EB4D-9029-394DCF4A58AD}" type="sibTrans" cxnId="{32FDACC0-0113-034D-A488-A79592587302}">
      <dgm:prSet/>
      <dgm:spPr/>
      <dgm:t>
        <a:bodyPr/>
        <a:lstStyle/>
        <a:p>
          <a:endParaRPr lang="en-GB"/>
        </a:p>
      </dgm:t>
    </dgm:pt>
    <dgm:pt modelId="{9FA61299-A3D8-5347-8569-23A0175863E2}">
      <dgm:prSet phldrT="[Text]" custT="1"/>
      <dgm:spPr/>
      <dgm:t>
        <a:bodyPr/>
        <a:lstStyle/>
        <a:p>
          <a:r>
            <a:rPr lang="en-GB" sz="2000" b="1" dirty="0"/>
            <a:t>Symmetry:</a:t>
          </a:r>
        </a:p>
        <a:p>
          <a:r>
            <a:rPr lang="en-GB" sz="1200" dirty="0"/>
            <a:t>What do we know about the physical symmetries of our target?</a:t>
          </a:r>
        </a:p>
      </dgm:t>
    </dgm:pt>
    <dgm:pt modelId="{B949A711-745C-FF4A-9369-C0DCBD739C2E}" type="parTrans" cxnId="{FD4904B2-3E79-5548-BA69-3F02FFCCFC24}">
      <dgm:prSet/>
      <dgm:spPr/>
      <dgm:t>
        <a:bodyPr/>
        <a:lstStyle/>
        <a:p>
          <a:endParaRPr lang="en-GB"/>
        </a:p>
      </dgm:t>
    </dgm:pt>
    <dgm:pt modelId="{1D6AB471-18EC-A943-A5ED-264A25D96FA3}" type="sibTrans" cxnId="{FD4904B2-3E79-5548-BA69-3F02FFCCFC24}">
      <dgm:prSet/>
      <dgm:spPr/>
      <dgm:t>
        <a:bodyPr/>
        <a:lstStyle/>
        <a:p>
          <a:endParaRPr lang="en-GB"/>
        </a:p>
      </dgm:t>
    </dgm:pt>
    <dgm:pt modelId="{90FCEE15-2896-F948-B17D-A261876513EA}" type="pres">
      <dgm:prSet presAssocID="{0B499609-5E97-8F45-A1C6-17D3FAA00199}" presName="diagram" presStyleCnt="0">
        <dgm:presLayoutVars>
          <dgm:dir/>
          <dgm:resizeHandles val="exact"/>
        </dgm:presLayoutVars>
      </dgm:prSet>
      <dgm:spPr/>
    </dgm:pt>
    <dgm:pt modelId="{14316B29-95D0-0E4E-8DF1-C3A8C530A261}" type="pres">
      <dgm:prSet presAssocID="{554BE0BA-339D-8349-9199-C44AACE2DCC5}" presName="node" presStyleLbl="node1" presStyleIdx="0" presStyleCnt="3">
        <dgm:presLayoutVars>
          <dgm:bulletEnabled val="1"/>
        </dgm:presLayoutVars>
      </dgm:prSet>
      <dgm:spPr/>
    </dgm:pt>
    <dgm:pt modelId="{47AA4C78-E9DC-2742-84F5-3E75C5998F63}" type="pres">
      <dgm:prSet presAssocID="{E10B0CAC-FA88-B94A-8E61-DE3EA396E654}" presName="sibTrans" presStyleCnt="0"/>
      <dgm:spPr/>
    </dgm:pt>
    <dgm:pt modelId="{1CC5CFE9-BA55-BE4A-8FA6-513E624713ED}" type="pres">
      <dgm:prSet presAssocID="{3A8DFF6E-57BF-444D-9A4C-148780273447}" presName="node" presStyleLbl="node1" presStyleIdx="1" presStyleCnt="3">
        <dgm:presLayoutVars>
          <dgm:bulletEnabled val="1"/>
        </dgm:presLayoutVars>
      </dgm:prSet>
      <dgm:spPr/>
    </dgm:pt>
    <dgm:pt modelId="{DA7400CF-250A-1447-95F3-A6C986E56B58}" type="pres">
      <dgm:prSet presAssocID="{771AB89C-05FA-EB4D-9029-394DCF4A58AD}" presName="sibTrans" presStyleCnt="0"/>
      <dgm:spPr/>
    </dgm:pt>
    <dgm:pt modelId="{31A5C44F-F6E7-A943-8C74-F08091730805}" type="pres">
      <dgm:prSet presAssocID="{9FA61299-A3D8-5347-8569-23A0175863E2}" presName="node" presStyleLbl="node1" presStyleIdx="2" presStyleCnt="3">
        <dgm:presLayoutVars>
          <dgm:bulletEnabled val="1"/>
        </dgm:presLayoutVars>
      </dgm:prSet>
      <dgm:spPr/>
    </dgm:pt>
  </dgm:ptLst>
  <dgm:cxnLst>
    <dgm:cxn modelId="{CBE4BB02-16EC-DF42-8CE1-0F7732E1225B}" type="presOf" srcId="{9FA61299-A3D8-5347-8569-23A0175863E2}" destId="{31A5C44F-F6E7-A943-8C74-F08091730805}" srcOrd="0" destOrd="0" presId="urn:microsoft.com/office/officeart/2005/8/layout/default"/>
    <dgm:cxn modelId="{7AAA837E-6112-B54A-9FA3-EA4F6EC0EC4A}" srcId="{0B499609-5E97-8F45-A1C6-17D3FAA00199}" destId="{554BE0BA-339D-8349-9199-C44AACE2DCC5}" srcOrd="0" destOrd="0" parTransId="{83043487-8963-F747-9194-7C6078588FD6}" sibTransId="{E10B0CAC-FA88-B94A-8E61-DE3EA396E654}"/>
    <dgm:cxn modelId="{B44BF27E-E39C-F743-9E58-9C417F32C630}" type="presOf" srcId="{3A8DFF6E-57BF-444D-9A4C-148780273447}" destId="{1CC5CFE9-BA55-BE4A-8FA6-513E624713ED}" srcOrd="0" destOrd="0" presId="urn:microsoft.com/office/officeart/2005/8/layout/default"/>
    <dgm:cxn modelId="{7362DD81-F9CF-0247-89F0-1DDB54D1B19B}" type="presOf" srcId="{0B499609-5E97-8F45-A1C6-17D3FAA00199}" destId="{90FCEE15-2896-F948-B17D-A261876513EA}" srcOrd="0" destOrd="0" presId="urn:microsoft.com/office/officeart/2005/8/layout/default"/>
    <dgm:cxn modelId="{FD4904B2-3E79-5548-BA69-3F02FFCCFC24}" srcId="{0B499609-5E97-8F45-A1C6-17D3FAA00199}" destId="{9FA61299-A3D8-5347-8569-23A0175863E2}" srcOrd="2" destOrd="0" parTransId="{B949A711-745C-FF4A-9369-C0DCBD739C2E}" sibTransId="{1D6AB471-18EC-A943-A5ED-264A25D96FA3}"/>
    <dgm:cxn modelId="{32FDACC0-0113-034D-A488-A79592587302}" srcId="{0B499609-5E97-8F45-A1C6-17D3FAA00199}" destId="{3A8DFF6E-57BF-444D-9A4C-148780273447}" srcOrd="1" destOrd="0" parTransId="{6DD6C3CD-0BF8-B04E-BE4E-D55CEDB15634}" sibTransId="{771AB89C-05FA-EB4D-9029-394DCF4A58AD}"/>
    <dgm:cxn modelId="{1469C3E3-4FF5-C641-9553-7D62541905D8}" type="presOf" srcId="{554BE0BA-339D-8349-9199-C44AACE2DCC5}" destId="{14316B29-95D0-0E4E-8DF1-C3A8C530A261}" srcOrd="0" destOrd="0" presId="urn:microsoft.com/office/officeart/2005/8/layout/default"/>
    <dgm:cxn modelId="{EEBC21BC-5CDD-5D47-B125-015E8EC51C99}" type="presParOf" srcId="{90FCEE15-2896-F948-B17D-A261876513EA}" destId="{14316B29-95D0-0E4E-8DF1-C3A8C530A261}" srcOrd="0" destOrd="0" presId="urn:microsoft.com/office/officeart/2005/8/layout/default"/>
    <dgm:cxn modelId="{44DB873E-88B3-5942-AA2B-2EC639BD625B}" type="presParOf" srcId="{90FCEE15-2896-F948-B17D-A261876513EA}" destId="{47AA4C78-E9DC-2742-84F5-3E75C5998F63}" srcOrd="1" destOrd="0" presId="urn:microsoft.com/office/officeart/2005/8/layout/default"/>
    <dgm:cxn modelId="{9C584061-5BEC-A040-82CB-B9E3CAC1FC58}" type="presParOf" srcId="{90FCEE15-2896-F948-B17D-A261876513EA}" destId="{1CC5CFE9-BA55-BE4A-8FA6-513E624713ED}" srcOrd="2" destOrd="0" presId="urn:microsoft.com/office/officeart/2005/8/layout/default"/>
    <dgm:cxn modelId="{4C427DF1-C2CE-374E-8491-F667C1CAFDEA}" type="presParOf" srcId="{90FCEE15-2896-F948-B17D-A261876513EA}" destId="{DA7400CF-250A-1447-95F3-A6C986E56B58}" srcOrd="3" destOrd="0" presId="urn:microsoft.com/office/officeart/2005/8/layout/default"/>
    <dgm:cxn modelId="{D128C765-5ADD-2844-B074-3FC304DF1EBB}" type="presParOf" srcId="{90FCEE15-2896-F948-B17D-A261876513EA}" destId="{31A5C44F-F6E7-A943-8C74-F0809173080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499609-5E97-8F45-A1C6-17D3FAA00199}" type="doc">
      <dgm:prSet loTypeId="urn:microsoft.com/office/officeart/2005/8/layout/defaul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54BE0BA-339D-8349-9199-C44AACE2DCC5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sz="1800" b="1" dirty="0"/>
            <a:t>Smoothness</a:t>
          </a:r>
          <a:r>
            <a:rPr lang="en-GB" sz="1400" b="1" dirty="0"/>
            <a:t>:</a:t>
          </a:r>
        </a:p>
        <a:p>
          <a:r>
            <a:rPr lang="en-GB" sz="1100" dirty="0"/>
            <a:t>Are similar data points nearby each other in feature space?</a:t>
          </a:r>
        </a:p>
      </dgm:t>
    </dgm:pt>
    <dgm:pt modelId="{83043487-8963-F747-9194-7C6078588FD6}" type="parTrans" cxnId="{7AAA837E-6112-B54A-9FA3-EA4F6EC0EC4A}">
      <dgm:prSet/>
      <dgm:spPr/>
      <dgm:t>
        <a:bodyPr/>
        <a:lstStyle/>
        <a:p>
          <a:endParaRPr lang="en-GB" sz="1600"/>
        </a:p>
      </dgm:t>
    </dgm:pt>
    <dgm:pt modelId="{E10B0CAC-FA88-B94A-8E61-DE3EA396E654}" type="sibTrans" cxnId="{7AAA837E-6112-B54A-9FA3-EA4F6EC0EC4A}">
      <dgm:prSet/>
      <dgm:spPr/>
      <dgm:t>
        <a:bodyPr/>
        <a:lstStyle/>
        <a:p>
          <a:endParaRPr lang="en-GB" sz="1600"/>
        </a:p>
      </dgm:t>
    </dgm:pt>
    <dgm:pt modelId="{9FA61299-A3D8-5347-8569-23A0175863E2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sz="1800" b="1" dirty="0"/>
            <a:t>Symmetry:</a:t>
          </a:r>
        </a:p>
        <a:p>
          <a:r>
            <a:rPr lang="en-GB" sz="1100" dirty="0"/>
            <a:t>What do we know about the physical symmetries of our target?</a:t>
          </a:r>
        </a:p>
      </dgm:t>
    </dgm:pt>
    <dgm:pt modelId="{B949A711-745C-FF4A-9369-C0DCBD739C2E}" type="parTrans" cxnId="{FD4904B2-3E79-5548-BA69-3F02FFCCFC24}">
      <dgm:prSet/>
      <dgm:spPr/>
      <dgm:t>
        <a:bodyPr/>
        <a:lstStyle/>
        <a:p>
          <a:endParaRPr lang="en-GB" sz="1600"/>
        </a:p>
      </dgm:t>
    </dgm:pt>
    <dgm:pt modelId="{1D6AB471-18EC-A943-A5ED-264A25D96FA3}" type="sibTrans" cxnId="{FD4904B2-3E79-5548-BA69-3F02FFCCFC24}">
      <dgm:prSet/>
      <dgm:spPr/>
      <dgm:t>
        <a:bodyPr/>
        <a:lstStyle/>
        <a:p>
          <a:endParaRPr lang="en-GB" sz="1600"/>
        </a:p>
      </dgm:t>
    </dgm:pt>
    <dgm:pt modelId="{3A8DFF6E-57BF-444D-9A4C-148780273447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sz="1800" b="1" dirty="0"/>
            <a:t>Completeness</a:t>
          </a:r>
          <a:r>
            <a:rPr lang="en-GB" sz="1400" b="1" dirty="0"/>
            <a:t>:</a:t>
          </a:r>
        </a:p>
        <a:p>
          <a:r>
            <a:rPr lang="en-GB" sz="1100" dirty="0"/>
            <a:t>Does every data point have its own unique set of features?</a:t>
          </a:r>
        </a:p>
      </dgm:t>
    </dgm:pt>
    <dgm:pt modelId="{771AB89C-05FA-EB4D-9029-394DCF4A58AD}" type="sibTrans" cxnId="{32FDACC0-0113-034D-A488-A79592587302}">
      <dgm:prSet/>
      <dgm:spPr/>
      <dgm:t>
        <a:bodyPr/>
        <a:lstStyle/>
        <a:p>
          <a:endParaRPr lang="en-GB" sz="1600"/>
        </a:p>
      </dgm:t>
    </dgm:pt>
    <dgm:pt modelId="{6DD6C3CD-0BF8-B04E-BE4E-D55CEDB15634}" type="parTrans" cxnId="{32FDACC0-0113-034D-A488-A79592587302}">
      <dgm:prSet/>
      <dgm:spPr/>
      <dgm:t>
        <a:bodyPr/>
        <a:lstStyle/>
        <a:p>
          <a:endParaRPr lang="en-GB" sz="1600"/>
        </a:p>
      </dgm:t>
    </dgm:pt>
    <dgm:pt modelId="{90FCEE15-2896-F948-B17D-A261876513EA}" type="pres">
      <dgm:prSet presAssocID="{0B499609-5E97-8F45-A1C6-17D3FAA00199}" presName="diagram" presStyleCnt="0">
        <dgm:presLayoutVars>
          <dgm:dir/>
          <dgm:resizeHandles val="exact"/>
        </dgm:presLayoutVars>
      </dgm:prSet>
      <dgm:spPr/>
    </dgm:pt>
    <dgm:pt modelId="{14316B29-95D0-0E4E-8DF1-C3A8C530A261}" type="pres">
      <dgm:prSet presAssocID="{554BE0BA-339D-8349-9199-C44AACE2DCC5}" presName="node" presStyleLbl="node1" presStyleIdx="0" presStyleCnt="3">
        <dgm:presLayoutVars>
          <dgm:bulletEnabled val="1"/>
        </dgm:presLayoutVars>
      </dgm:prSet>
      <dgm:spPr/>
    </dgm:pt>
    <dgm:pt modelId="{47AA4C78-E9DC-2742-84F5-3E75C5998F63}" type="pres">
      <dgm:prSet presAssocID="{E10B0CAC-FA88-B94A-8E61-DE3EA396E654}" presName="sibTrans" presStyleCnt="0"/>
      <dgm:spPr/>
    </dgm:pt>
    <dgm:pt modelId="{1C2A2517-6FAD-3246-8F0E-9CEACA094073}" type="pres">
      <dgm:prSet presAssocID="{3A8DFF6E-57BF-444D-9A4C-148780273447}" presName="node" presStyleLbl="node1" presStyleIdx="1" presStyleCnt="3">
        <dgm:presLayoutVars>
          <dgm:bulletEnabled val="1"/>
        </dgm:presLayoutVars>
      </dgm:prSet>
      <dgm:spPr/>
    </dgm:pt>
    <dgm:pt modelId="{FA9012DB-654C-6545-A71B-B99D5A7C22FA}" type="pres">
      <dgm:prSet presAssocID="{771AB89C-05FA-EB4D-9029-394DCF4A58AD}" presName="sibTrans" presStyleCnt="0"/>
      <dgm:spPr/>
    </dgm:pt>
    <dgm:pt modelId="{31A5C44F-F6E7-A943-8C74-F08091730805}" type="pres">
      <dgm:prSet presAssocID="{9FA61299-A3D8-5347-8569-23A0175863E2}" presName="node" presStyleLbl="node1" presStyleIdx="2" presStyleCnt="3">
        <dgm:presLayoutVars>
          <dgm:bulletEnabled val="1"/>
        </dgm:presLayoutVars>
      </dgm:prSet>
      <dgm:spPr/>
    </dgm:pt>
  </dgm:ptLst>
  <dgm:cxnLst>
    <dgm:cxn modelId="{09471A13-AFE0-1B4A-AF29-E4B2E206A787}" type="presOf" srcId="{9FA61299-A3D8-5347-8569-23A0175863E2}" destId="{31A5C44F-F6E7-A943-8C74-F08091730805}" srcOrd="0" destOrd="0" presId="urn:microsoft.com/office/officeart/2005/8/layout/default"/>
    <dgm:cxn modelId="{7AAA837E-6112-B54A-9FA3-EA4F6EC0EC4A}" srcId="{0B499609-5E97-8F45-A1C6-17D3FAA00199}" destId="{554BE0BA-339D-8349-9199-C44AACE2DCC5}" srcOrd="0" destOrd="0" parTransId="{83043487-8963-F747-9194-7C6078588FD6}" sibTransId="{E10B0CAC-FA88-B94A-8E61-DE3EA396E654}"/>
    <dgm:cxn modelId="{7362DD81-F9CF-0247-89F0-1DDB54D1B19B}" type="presOf" srcId="{0B499609-5E97-8F45-A1C6-17D3FAA00199}" destId="{90FCEE15-2896-F948-B17D-A261876513EA}" srcOrd="0" destOrd="0" presId="urn:microsoft.com/office/officeart/2005/8/layout/default"/>
    <dgm:cxn modelId="{FD4904B2-3E79-5548-BA69-3F02FFCCFC24}" srcId="{0B499609-5E97-8F45-A1C6-17D3FAA00199}" destId="{9FA61299-A3D8-5347-8569-23A0175863E2}" srcOrd="2" destOrd="0" parTransId="{B949A711-745C-FF4A-9369-C0DCBD739C2E}" sibTransId="{1D6AB471-18EC-A943-A5ED-264A25D96FA3}"/>
    <dgm:cxn modelId="{32FDACC0-0113-034D-A488-A79592587302}" srcId="{0B499609-5E97-8F45-A1C6-17D3FAA00199}" destId="{3A8DFF6E-57BF-444D-9A4C-148780273447}" srcOrd="1" destOrd="0" parTransId="{6DD6C3CD-0BF8-B04E-BE4E-D55CEDB15634}" sibTransId="{771AB89C-05FA-EB4D-9029-394DCF4A58AD}"/>
    <dgm:cxn modelId="{73E257ED-EA85-9A42-A33A-7AFA24144C5C}" type="presOf" srcId="{554BE0BA-339D-8349-9199-C44AACE2DCC5}" destId="{14316B29-95D0-0E4E-8DF1-C3A8C530A261}" srcOrd="0" destOrd="0" presId="urn:microsoft.com/office/officeart/2005/8/layout/default"/>
    <dgm:cxn modelId="{FF716EF3-9519-AC48-BC21-3305628134E1}" type="presOf" srcId="{3A8DFF6E-57BF-444D-9A4C-148780273447}" destId="{1C2A2517-6FAD-3246-8F0E-9CEACA094073}" srcOrd="0" destOrd="0" presId="urn:microsoft.com/office/officeart/2005/8/layout/default"/>
    <dgm:cxn modelId="{3A872BC4-9479-F048-BC09-16BAB45B9308}" type="presParOf" srcId="{90FCEE15-2896-F948-B17D-A261876513EA}" destId="{14316B29-95D0-0E4E-8DF1-C3A8C530A261}" srcOrd="0" destOrd="0" presId="urn:microsoft.com/office/officeart/2005/8/layout/default"/>
    <dgm:cxn modelId="{71DAF5CF-EB5C-2C45-9A90-AB8915B752CF}" type="presParOf" srcId="{90FCEE15-2896-F948-B17D-A261876513EA}" destId="{47AA4C78-E9DC-2742-84F5-3E75C5998F63}" srcOrd="1" destOrd="0" presId="urn:microsoft.com/office/officeart/2005/8/layout/default"/>
    <dgm:cxn modelId="{0FAF4BF7-C7BE-634B-AFB5-99823C202F3D}" type="presParOf" srcId="{90FCEE15-2896-F948-B17D-A261876513EA}" destId="{1C2A2517-6FAD-3246-8F0E-9CEACA094073}" srcOrd="2" destOrd="0" presId="urn:microsoft.com/office/officeart/2005/8/layout/default"/>
    <dgm:cxn modelId="{D5C2417D-9909-E842-8B18-20A67F8217D3}" type="presParOf" srcId="{90FCEE15-2896-F948-B17D-A261876513EA}" destId="{FA9012DB-654C-6545-A71B-B99D5A7C22FA}" srcOrd="3" destOrd="0" presId="urn:microsoft.com/office/officeart/2005/8/layout/default"/>
    <dgm:cxn modelId="{FC1DF0C6-249E-3549-8F15-EA9E5A26771C}" type="presParOf" srcId="{90FCEE15-2896-F948-B17D-A261876513EA}" destId="{31A5C44F-F6E7-A943-8C74-F08091730805}" srcOrd="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499609-5E97-8F45-A1C6-17D3FAA00199}" type="doc">
      <dgm:prSet loTypeId="urn:microsoft.com/office/officeart/2005/8/layout/defaul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54BE0BA-339D-8349-9199-C44AACE2DCC5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sz="1800" b="1" dirty="0"/>
            <a:t>Smoothness</a:t>
          </a:r>
          <a:r>
            <a:rPr lang="en-GB" sz="1400" b="1" dirty="0"/>
            <a:t>:</a:t>
          </a:r>
        </a:p>
        <a:p>
          <a:r>
            <a:rPr lang="en-GB" sz="1100" dirty="0"/>
            <a:t>Are similar data points nearby each other in feature space?</a:t>
          </a:r>
        </a:p>
      </dgm:t>
    </dgm:pt>
    <dgm:pt modelId="{83043487-8963-F747-9194-7C6078588FD6}" type="parTrans" cxnId="{7AAA837E-6112-B54A-9FA3-EA4F6EC0EC4A}">
      <dgm:prSet/>
      <dgm:spPr/>
      <dgm:t>
        <a:bodyPr/>
        <a:lstStyle/>
        <a:p>
          <a:endParaRPr lang="en-GB" sz="1600"/>
        </a:p>
      </dgm:t>
    </dgm:pt>
    <dgm:pt modelId="{E10B0CAC-FA88-B94A-8E61-DE3EA396E654}" type="sibTrans" cxnId="{7AAA837E-6112-B54A-9FA3-EA4F6EC0EC4A}">
      <dgm:prSet/>
      <dgm:spPr/>
      <dgm:t>
        <a:bodyPr/>
        <a:lstStyle/>
        <a:p>
          <a:endParaRPr lang="en-GB" sz="1600"/>
        </a:p>
      </dgm:t>
    </dgm:pt>
    <dgm:pt modelId="{9FA61299-A3D8-5347-8569-23A0175863E2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sz="1800" b="1" dirty="0"/>
            <a:t>Symmetry:</a:t>
          </a:r>
        </a:p>
        <a:p>
          <a:r>
            <a:rPr lang="en-GB" sz="1100" dirty="0"/>
            <a:t>What do we know about the physical symmetries of our target?</a:t>
          </a:r>
        </a:p>
      </dgm:t>
    </dgm:pt>
    <dgm:pt modelId="{B949A711-745C-FF4A-9369-C0DCBD739C2E}" type="parTrans" cxnId="{FD4904B2-3E79-5548-BA69-3F02FFCCFC24}">
      <dgm:prSet/>
      <dgm:spPr/>
      <dgm:t>
        <a:bodyPr/>
        <a:lstStyle/>
        <a:p>
          <a:endParaRPr lang="en-GB" sz="1600"/>
        </a:p>
      </dgm:t>
    </dgm:pt>
    <dgm:pt modelId="{1D6AB471-18EC-A943-A5ED-264A25D96FA3}" type="sibTrans" cxnId="{FD4904B2-3E79-5548-BA69-3F02FFCCFC24}">
      <dgm:prSet/>
      <dgm:spPr/>
      <dgm:t>
        <a:bodyPr/>
        <a:lstStyle/>
        <a:p>
          <a:endParaRPr lang="en-GB" sz="1600"/>
        </a:p>
      </dgm:t>
    </dgm:pt>
    <dgm:pt modelId="{3A8DFF6E-57BF-444D-9A4C-148780273447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sz="1800" b="1" dirty="0"/>
            <a:t>Completeness</a:t>
          </a:r>
          <a:r>
            <a:rPr lang="en-GB" sz="1400" b="1" dirty="0"/>
            <a:t>:</a:t>
          </a:r>
        </a:p>
        <a:p>
          <a:r>
            <a:rPr lang="en-GB" sz="1100" dirty="0"/>
            <a:t>Does every data point have its own unique set of features?</a:t>
          </a:r>
        </a:p>
      </dgm:t>
    </dgm:pt>
    <dgm:pt modelId="{771AB89C-05FA-EB4D-9029-394DCF4A58AD}" type="sibTrans" cxnId="{32FDACC0-0113-034D-A488-A79592587302}">
      <dgm:prSet/>
      <dgm:spPr/>
      <dgm:t>
        <a:bodyPr/>
        <a:lstStyle/>
        <a:p>
          <a:endParaRPr lang="en-GB" sz="1600"/>
        </a:p>
      </dgm:t>
    </dgm:pt>
    <dgm:pt modelId="{6DD6C3CD-0BF8-B04E-BE4E-D55CEDB15634}" type="parTrans" cxnId="{32FDACC0-0113-034D-A488-A79592587302}">
      <dgm:prSet/>
      <dgm:spPr/>
      <dgm:t>
        <a:bodyPr/>
        <a:lstStyle/>
        <a:p>
          <a:endParaRPr lang="en-GB" sz="1600"/>
        </a:p>
      </dgm:t>
    </dgm:pt>
    <dgm:pt modelId="{90FCEE15-2896-F948-B17D-A261876513EA}" type="pres">
      <dgm:prSet presAssocID="{0B499609-5E97-8F45-A1C6-17D3FAA00199}" presName="diagram" presStyleCnt="0">
        <dgm:presLayoutVars>
          <dgm:dir/>
          <dgm:resizeHandles val="exact"/>
        </dgm:presLayoutVars>
      </dgm:prSet>
      <dgm:spPr/>
    </dgm:pt>
    <dgm:pt modelId="{14316B29-95D0-0E4E-8DF1-C3A8C530A261}" type="pres">
      <dgm:prSet presAssocID="{554BE0BA-339D-8349-9199-C44AACE2DCC5}" presName="node" presStyleLbl="node1" presStyleIdx="0" presStyleCnt="3">
        <dgm:presLayoutVars>
          <dgm:bulletEnabled val="1"/>
        </dgm:presLayoutVars>
      </dgm:prSet>
      <dgm:spPr/>
    </dgm:pt>
    <dgm:pt modelId="{47AA4C78-E9DC-2742-84F5-3E75C5998F63}" type="pres">
      <dgm:prSet presAssocID="{E10B0CAC-FA88-B94A-8E61-DE3EA396E654}" presName="sibTrans" presStyleCnt="0"/>
      <dgm:spPr/>
    </dgm:pt>
    <dgm:pt modelId="{1C2A2517-6FAD-3246-8F0E-9CEACA094073}" type="pres">
      <dgm:prSet presAssocID="{3A8DFF6E-57BF-444D-9A4C-148780273447}" presName="node" presStyleLbl="node1" presStyleIdx="1" presStyleCnt="3">
        <dgm:presLayoutVars>
          <dgm:bulletEnabled val="1"/>
        </dgm:presLayoutVars>
      </dgm:prSet>
      <dgm:spPr/>
    </dgm:pt>
    <dgm:pt modelId="{FA9012DB-654C-6545-A71B-B99D5A7C22FA}" type="pres">
      <dgm:prSet presAssocID="{771AB89C-05FA-EB4D-9029-394DCF4A58AD}" presName="sibTrans" presStyleCnt="0"/>
      <dgm:spPr/>
    </dgm:pt>
    <dgm:pt modelId="{31A5C44F-F6E7-A943-8C74-F08091730805}" type="pres">
      <dgm:prSet presAssocID="{9FA61299-A3D8-5347-8569-23A0175863E2}" presName="node" presStyleLbl="node1" presStyleIdx="2" presStyleCnt="3">
        <dgm:presLayoutVars>
          <dgm:bulletEnabled val="1"/>
        </dgm:presLayoutVars>
      </dgm:prSet>
      <dgm:spPr/>
    </dgm:pt>
  </dgm:ptLst>
  <dgm:cxnLst>
    <dgm:cxn modelId="{09471A13-AFE0-1B4A-AF29-E4B2E206A787}" type="presOf" srcId="{9FA61299-A3D8-5347-8569-23A0175863E2}" destId="{31A5C44F-F6E7-A943-8C74-F08091730805}" srcOrd="0" destOrd="0" presId="urn:microsoft.com/office/officeart/2005/8/layout/default"/>
    <dgm:cxn modelId="{7AAA837E-6112-B54A-9FA3-EA4F6EC0EC4A}" srcId="{0B499609-5E97-8F45-A1C6-17D3FAA00199}" destId="{554BE0BA-339D-8349-9199-C44AACE2DCC5}" srcOrd="0" destOrd="0" parTransId="{83043487-8963-F747-9194-7C6078588FD6}" sibTransId="{E10B0CAC-FA88-B94A-8E61-DE3EA396E654}"/>
    <dgm:cxn modelId="{7362DD81-F9CF-0247-89F0-1DDB54D1B19B}" type="presOf" srcId="{0B499609-5E97-8F45-A1C6-17D3FAA00199}" destId="{90FCEE15-2896-F948-B17D-A261876513EA}" srcOrd="0" destOrd="0" presId="urn:microsoft.com/office/officeart/2005/8/layout/default"/>
    <dgm:cxn modelId="{FD4904B2-3E79-5548-BA69-3F02FFCCFC24}" srcId="{0B499609-5E97-8F45-A1C6-17D3FAA00199}" destId="{9FA61299-A3D8-5347-8569-23A0175863E2}" srcOrd="2" destOrd="0" parTransId="{B949A711-745C-FF4A-9369-C0DCBD739C2E}" sibTransId="{1D6AB471-18EC-A943-A5ED-264A25D96FA3}"/>
    <dgm:cxn modelId="{32FDACC0-0113-034D-A488-A79592587302}" srcId="{0B499609-5E97-8F45-A1C6-17D3FAA00199}" destId="{3A8DFF6E-57BF-444D-9A4C-148780273447}" srcOrd="1" destOrd="0" parTransId="{6DD6C3CD-0BF8-B04E-BE4E-D55CEDB15634}" sibTransId="{771AB89C-05FA-EB4D-9029-394DCF4A58AD}"/>
    <dgm:cxn modelId="{73E257ED-EA85-9A42-A33A-7AFA24144C5C}" type="presOf" srcId="{554BE0BA-339D-8349-9199-C44AACE2DCC5}" destId="{14316B29-95D0-0E4E-8DF1-C3A8C530A261}" srcOrd="0" destOrd="0" presId="urn:microsoft.com/office/officeart/2005/8/layout/default"/>
    <dgm:cxn modelId="{FF716EF3-9519-AC48-BC21-3305628134E1}" type="presOf" srcId="{3A8DFF6E-57BF-444D-9A4C-148780273447}" destId="{1C2A2517-6FAD-3246-8F0E-9CEACA094073}" srcOrd="0" destOrd="0" presId="urn:microsoft.com/office/officeart/2005/8/layout/default"/>
    <dgm:cxn modelId="{3A872BC4-9479-F048-BC09-16BAB45B9308}" type="presParOf" srcId="{90FCEE15-2896-F948-B17D-A261876513EA}" destId="{14316B29-95D0-0E4E-8DF1-C3A8C530A261}" srcOrd="0" destOrd="0" presId="urn:microsoft.com/office/officeart/2005/8/layout/default"/>
    <dgm:cxn modelId="{71DAF5CF-EB5C-2C45-9A90-AB8915B752CF}" type="presParOf" srcId="{90FCEE15-2896-F948-B17D-A261876513EA}" destId="{47AA4C78-E9DC-2742-84F5-3E75C5998F63}" srcOrd="1" destOrd="0" presId="urn:microsoft.com/office/officeart/2005/8/layout/default"/>
    <dgm:cxn modelId="{0FAF4BF7-C7BE-634B-AFB5-99823C202F3D}" type="presParOf" srcId="{90FCEE15-2896-F948-B17D-A261876513EA}" destId="{1C2A2517-6FAD-3246-8F0E-9CEACA094073}" srcOrd="2" destOrd="0" presId="urn:microsoft.com/office/officeart/2005/8/layout/default"/>
    <dgm:cxn modelId="{D5C2417D-9909-E842-8B18-20A67F8217D3}" type="presParOf" srcId="{90FCEE15-2896-F948-B17D-A261876513EA}" destId="{FA9012DB-654C-6545-A71B-B99D5A7C22FA}" srcOrd="3" destOrd="0" presId="urn:microsoft.com/office/officeart/2005/8/layout/default"/>
    <dgm:cxn modelId="{FC1DF0C6-249E-3549-8F15-EA9E5A26771C}" type="presParOf" srcId="{90FCEE15-2896-F948-B17D-A261876513EA}" destId="{31A5C44F-F6E7-A943-8C74-F08091730805}" srcOrd="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499609-5E97-8F45-A1C6-17D3FAA00199}" type="doc">
      <dgm:prSet loTypeId="urn:microsoft.com/office/officeart/2005/8/layout/defaul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54BE0BA-339D-8349-9199-C44AACE2DCC5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sz="1800" b="1" dirty="0"/>
            <a:t>Smoothness</a:t>
          </a:r>
          <a:r>
            <a:rPr lang="en-GB" sz="1400" b="1" dirty="0"/>
            <a:t>:</a:t>
          </a:r>
        </a:p>
        <a:p>
          <a:r>
            <a:rPr lang="en-GB" sz="1100" dirty="0"/>
            <a:t>Are similar data points nearby each other in feature space?</a:t>
          </a:r>
        </a:p>
      </dgm:t>
    </dgm:pt>
    <dgm:pt modelId="{83043487-8963-F747-9194-7C6078588FD6}" type="parTrans" cxnId="{7AAA837E-6112-B54A-9FA3-EA4F6EC0EC4A}">
      <dgm:prSet/>
      <dgm:spPr/>
      <dgm:t>
        <a:bodyPr/>
        <a:lstStyle/>
        <a:p>
          <a:endParaRPr lang="en-GB" sz="1600"/>
        </a:p>
      </dgm:t>
    </dgm:pt>
    <dgm:pt modelId="{E10B0CAC-FA88-B94A-8E61-DE3EA396E654}" type="sibTrans" cxnId="{7AAA837E-6112-B54A-9FA3-EA4F6EC0EC4A}">
      <dgm:prSet/>
      <dgm:spPr/>
      <dgm:t>
        <a:bodyPr/>
        <a:lstStyle/>
        <a:p>
          <a:endParaRPr lang="en-GB" sz="1600"/>
        </a:p>
      </dgm:t>
    </dgm:pt>
    <dgm:pt modelId="{9FA61299-A3D8-5347-8569-23A0175863E2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sz="1800" b="1" dirty="0"/>
            <a:t>Symmetry:</a:t>
          </a:r>
        </a:p>
        <a:p>
          <a:r>
            <a:rPr lang="en-GB" sz="1100" dirty="0"/>
            <a:t>What do we know about the physical symmetries of our target?</a:t>
          </a:r>
        </a:p>
      </dgm:t>
    </dgm:pt>
    <dgm:pt modelId="{B949A711-745C-FF4A-9369-C0DCBD739C2E}" type="parTrans" cxnId="{FD4904B2-3E79-5548-BA69-3F02FFCCFC24}">
      <dgm:prSet/>
      <dgm:spPr/>
      <dgm:t>
        <a:bodyPr/>
        <a:lstStyle/>
        <a:p>
          <a:endParaRPr lang="en-GB" sz="1600"/>
        </a:p>
      </dgm:t>
    </dgm:pt>
    <dgm:pt modelId="{1D6AB471-18EC-A943-A5ED-264A25D96FA3}" type="sibTrans" cxnId="{FD4904B2-3E79-5548-BA69-3F02FFCCFC24}">
      <dgm:prSet/>
      <dgm:spPr/>
      <dgm:t>
        <a:bodyPr/>
        <a:lstStyle/>
        <a:p>
          <a:endParaRPr lang="en-GB" sz="1600"/>
        </a:p>
      </dgm:t>
    </dgm:pt>
    <dgm:pt modelId="{3A8DFF6E-57BF-444D-9A4C-148780273447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sz="1800" b="1" dirty="0"/>
            <a:t>Completeness</a:t>
          </a:r>
          <a:r>
            <a:rPr lang="en-GB" sz="1400" b="1" dirty="0"/>
            <a:t>:</a:t>
          </a:r>
        </a:p>
        <a:p>
          <a:r>
            <a:rPr lang="en-GB" sz="1100" dirty="0"/>
            <a:t>Does every data point have its own unique set of features?</a:t>
          </a:r>
        </a:p>
      </dgm:t>
    </dgm:pt>
    <dgm:pt modelId="{771AB89C-05FA-EB4D-9029-394DCF4A58AD}" type="sibTrans" cxnId="{32FDACC0-0113-034D-A488-A79592587302}">
      <dgm:prSet/>
      <dgm:spPr/>
      <dgm:t>
        <a:bodyPr/>
        <a:lstStyle/>
        <a:p>
          <a:endParaRPr lang="en-GB" sz="1600"/>
        </a:p>
      </dgm:t>
    </dgm:pt>
    <dgm:pt modelId="{6DD6C3CD-0BF8-B04E-BE4E-D55CEDB15634}" type="parTrans" cxnId="{32FDACC0-0113-034D-A488-A79592587302}">
      <dgm:prSet/>
      <dgm:spPr/>
      <dgm:t>
        <a:bodyPr/>
        <a:lstStyle/>
        <a:p>
          <a:endParaRPr lang="en-GB" sz="1600"/>
        </a:p>
      </dgm:t>
    </dgm:pt>
    <dgm:pt modelId="{90FCEE15-2896-F948-B17D-A261876513EA}" type="pres">
      <dgm:prSet presAssocID="{0B499609-5E97-8F45-A1C6-17D3FAA00199}" presName="diagram" presStyleCnt="0">
        <dgm:presLayoutVars>
          <dgm:dir/>
          <dgm:resizeHandles val="exact"/>
        </dgm:presLayoutVars>
      </dgm:prSet>
      <dgm:spPr/>
    </dgm:pt>
    <dgm:pt modelId="{14316B29-95D0-0E4E-8DF1-C3A8C530A261}" type="pres">
      <dgm:prSet presAssocID="{554BE0BA-339D-8349-9199-C44AACE2DCC5}" presName="node" presStyleLbl="node1" presStyleIdx="0" presStyleCnt="3">
        <dgm:presLayoutVars>
          <dgm:bulletEnabled val="1"/>
        </dgm:presLayoutVars>
      </dgm:prSet>
      <dgm:spPr/>
    </dgm:pt>
    <dgm:pt modelId="{47AA4C78-E9DC-2742-84F5-3E75C5998F63}" type="pres">
      <dgm:prSet presAssocID="{E10B0CAC-FA88-B94A-8E61-DE3EA396E654}" presName="sibTrans" presStyleCnt="0"/>
      <dgm:spPr/>
    </dgm:pt>
    <dgm:pt modelId="{1C2A2517-6FAD-3246-8F0E-9CEACA094073}" type="pres">
      <dgm:prSet presAssocID="{3A8DFF6E-57BF-444D-9A4C-148780273447}" presName="node" presStyleLbl="node1" presStyleIdx="1" presStyleCnt="3">
        <dgm:presLayoutVars>
          <dgm:bulletEnabled val="1"/>
        </dgm:presLayoutVars>
      </dgm:prSet>
      <dgm:spPr/>
    </dgm:pt>
    <dgm:pt modelId="{FA9012DB-654C-6545-A71B-B99D5A7C22FA}" type="pres">
      <dgm:prSet presAssocID="{771AB89C-05FA-EB4D-9029-394DCF4A58AD}" presName="sibTrans" presStyleCnt="0"/>
      <dgm:spPr/>
    </dgm:pt>
    <dgm:pt modelId="{31A5C44F-F6E7-A943-8C74-F08091730805}" type="pres">
      <dgm:prSet presAssocID="{9FA61299-A3D8-5347-8569-23A0175863E2}" presName="node" presStyleLbl="node1" presStyleIdx="2" presStyleCnt="3">
        <dgm:presLayoutVars>
          <dgm:bulletEnabled val="1"/>
        </dgm:presLayoutVars>
      </dgm:prSet>
      <dgm:spPr/>
    </dgm:pt>
  </dgm:ptLst>
  <dgm:cxnLst>
    <dgm:cxn modelId="{09471A13-AFE0-1B4A-AF29-E4B2E206A787}" type="presOf" srcId="{9FA61299-A3D8-5347-8569-23A0175863E2}" destId="{31A5C44F-F6E7-A943-8C74-F08091730805}" srcOrd="0" destOrd="0" presId="urn:microsoft.com/office/officeart/2005/8/layout/default"/>
    <dgm:cxn modelId="{7AAA837E-6112-B54A-9FA3-EA4F6EC0EC4A}" srcId="{0B499609-5E97-8F45-A1C6-17D3FAA00199}" destId="{554BE0BA-339D-8349-9199-C44AACE2DCC5}" srcOrd="0" destOrd="0" parTransId="{83043487-8963-F747-9194-7C6078588FD6}" sibTransId="{E10B0CAC-FA88-B94A-8E61-DE3EA396E654}"/>
    <dgm:cxn modelId="{7362DD81-F9CF-0247-89F0-1DDB54D1B19B}" type="presOf" srcId="{0B499609-5E97-8F45-A1C6-17D3FAA00199}" destId="{90FCEE15-2896-F948-B17D-A261876513EA}" srcOrd="0" destOrd="0" presId="urn:microsoft.com/office/officeart/2005/8/layout/default"/>
    <dgm:cxn modelId="{FD4904B2-3E79-5548-BA69-3F02FFCCFC24}" srcId="{0B499609-5E97-8F45-A1C6-17D3FAA00199}" destId="{9FA61299-A3D8-5347-8569-23A0175863E2}" srcOrd="2" destOrd="0" parTransId="{B949A711-745C-FF4A-9369-C0DCBD739C2E}" sibTransId="{1D6AB471-18EC-A943-A5ED-264A25D96FA3}"/>
    <dgm:cxn modelId="{32FDACC0-0113-034D-A488-A79592587302}" srcId="{0B499609-5E97-8F45-A1C6-17D3FAA00199}" destId="{3A8DFF6E-57BF-444D-9A4C-148780273447}" srcOrd="1" destOrd="0" parTransId="{6DD6C3CD-0BF8-B04E-BE4E-D55CEDB15634}" sibTransId="{771AB89C-05FA-EB4D-9029-394DCF4A58AD}"/>
    <dgm:cxn modelId="{73E257ED-EA85-9A42-A33A-7AFA24144C5C}" type="presOf" srcId="{554BE0BA-339D-8349-9199-C44AACE2DCC5}" destId="{14316B29-95D0-0E4E-8DF1-C3A8C530A261}" srcOrd="0" destOrd="0" presId="urn:microsoft.com/office/officeart/2005/8/layout/default"/>
    <dgm:cxn modelId="{FF716EF3-9519-AC48-BC21-3305628134E1}" type="presOf" srcId="{3A8DFF6E-57BF-444D-9A4C-148780273447}" destId="{1C2A2517-6FAD-3246-8F0E-9CEACA094073}" srcOrd="0" destOrd="0" presId="urn:microsoft.com/office/officeart/2005/8/layout/default"/>
    <dgm:cxn modelId="{3A872BC4-9479-F048-BC09-16BAB45B9308}" type="presParOf" srcId="{90FCEE15-2896-F948-B17D-A261876513EA}" destId="{14316B29-95D0-0E4E-8DF1-C3A8C530A261}" srcOrd="0" destOrd="0" presId="urn:microsoft.com/office/officeart/2005/8/layout/default"/>
    <dgm:cxn modelId="{71DAF5CF-EB5C-2C45-9A90-AB8915B752CF}" type="presParOf" srcId="{90FCEE15-2896-F948-B17D-A261876513EA}" destId="{47AA4C78-E9DC-2742-84F5-3E75C5998F63}" srcOrd="1" destOrd="0" presId="urn:microsoft.com/office/officeart/2005/8/layout/default"/>
    <dgm:cxn modelId="{0FAF4BF7-C7BE-634B-AFB5-99823C202F3D}" type="presParOf" srcId="{90FCEE15-2896-F948-B17D-A261876513EA}" destId="{1C2A2517-6FAD-3246-8F0E-9CEACA094073}" srcOrd="2" destOrd="0" presId="urn:microsoft.com/office/officeart/2005/8/layout/default"/>
    <dgm:cxn modelId="{D5C2417D-9909-E842-8B18-20A67F8217D3}" type="presParOf" srcId="{90FCEE15-2896-F948-B17D-A261876513EA}" destId="{FA9012DB-654C-6545-A71B-B99D5A7C22FA}" srcOrd="3" destOrd="0" presId="urn:microsoft.com/office/officeart/2005/8/layout/default"/>
    <dgm:cxn modelId="{FC1DF0C6-249E-3549-8F15-EA9E5A26771C}" type="presParOf" srcId="{90FCEE15-2896-F948-B17D-A261876513EA}" destId="{31A5C44F-F6E7-A943-8C74-F08091730805}" srcOrd="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614B8-F289-ED4A-B63F-BB60F2A728E4}">
      <dsp:nvSpPr>
        <dsp:cNvPr id="0" name=""/>
        <dsp:cNvSpPr/>
      </dsp:nvSpPr>
      <dsp:spPr>
        <a:xfrm>
          <a:off x="1817" y="0"/>
          <a:ext cx="3764043" cy="5232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900" b="0" i="0" kern="1200" dirty="0"/>
            <a:t>We can extend these thoughts for chemistries, properties, or characteristics that are present</a:t>
          </a:r>
          <a:endParaRPr lang="en-CH" sz="900" kern="1200" dirty="0"/>
        </a:p>
      </dsp:txBody>
      <dsp:txXfrm>
        <a:off x="263427" y="0"/>
        <a:ext cx="3240823" cy="523220"/>
      </dsp:txXfrm>
    </dsp:sp>
    <dsp:sp modelId="{BB00C3C3-2079-6C48-AC52-45502D98A9CC}">
      <dsp:nvSpPr>
        <dsp:cNvPr id="0" name=""/>
        <dsp:cNvSpPr/>
      </dsp:nvSpPr>
      <dsp:spPr>
        <a:xfrm>
          <a:off x="3618183" y="0"/>
          <a:ext cx="1476778" cy="5232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Is there a hydroxyl group in the molecule?</a:t>
          </a:r>
        </a:p>
      </dsp:txBody>
      <dsp:txXfrm>
        <a:off x="3879793" y="0"/>
        <a:ext cx="953558" cy="523220"/>
      </dsp:txXfrm>
    </dsp:sp>
    <dsp:sp modelId="{996001C0-10F3-CA47-9131-98397E6C7260}">
      <dsp:nvSpPr>
        <dsp:cNvPr id="0" name=""/>
        <dsp:cNvSpPr/>
      </dsp:nvSpPr>
      <dsp:spPr>
        <a:xfrm>
          <a:off x="4947284" y="0"/>
          <a:ext cx="1476778" cy="5232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Is the atom charged?</a:t>
          </a:r>
        </a:p>
      </dsp:txBody>
      <dsp:txXfrm>
        <a:off x="5208894" y="0"/>
        <a:ext cx="953558" cy="523220"/>
      </dsp:txXfrm>
    </dsp:sp>
    <dsp:sp modelId="{B623267A-2803-E645-BFDA-E4AF4757C9EB}">
      <dsp:nvSpPr>
        <dsp:cNvPr id="0" name=""/>
        <dsp:cNvSpPr/>
      </dsp:nvSpPr>
      <dsp:spPr>
        <a:xfrm>
          <a:off x="6276386" y="0"/>
          <a:ext cx="1476778" cy="5232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What is this particle made out of?</a:t>
          </a:r>
        </a:p>
      </dsp:txBody>
      <dsp:txXfrm>
        <a:off x="6537996" y="0"/>
        <a:ext cx="953558" cy="523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16B29-95D0-0E4E-8DF1-C3A8C530A261}">
      <dsp:nvSpPr>
        <dsp:cNvPr id="0" name=""/>
        <dsp:cNvSpPr/>
      </dsp:nvSpPr>
      <dsp:spPr>
        <a:xfrm>
          <a:off x="0" y="599225"/>
          <a:ext cx="2402718" cy="14416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Smoothness</a:t>
          </a:r>
          <a:r>
            <a:rPr lang="en-GB" sz="1600" b="1" kern="1200" dirty="0"/>
            <a:t>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Are similar data points nearby each other in feature space?</a:t>
          </a:r>
        </a:p>
      </dsp:txBody>
      <dsp:txXfrm>
        <a:off x="0" y="599225"/>
        <a:ext cx="2402718" cy="1441631"/>
      </dsp:txXfrm>
    </dsp:sp>
    <dsp:sp modelId="{1CC5CFE9-BA55-BE4A-8FA6-513E624713ED}">
      <dsp:nvSpPr>
        <dsp:cNvPr id="0" name=""/>
        <dsp:cNvSpPr/>
      </dsp:nvSpPr>
      <dsp:spPr>
        <a:xfrm>
          <a:off x="2642990" y="599225"/>
          <a:ext cx="2402718" cy="14416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Completeness</a:t>
          </a:r>
          <a:r>
            <a:rPr lang="en-GB" sz="1500" b="1" kern="1200" dirty="0"/>
            <a:t>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Does every data point have its own unique set of features?</a:t>
          </a:r>
        </a:p>
      </dsp:txBody>
      <dsp:txXfrm>
        <a:off x="2642990" y="599225"/>
        <a:ext cx="2402718" cy="1441631"/>
      </dsp:txXfrm>
    </dsp:sp>
    <dsp:sp modelId="{31A5C44F-F6E7-A943-8C74-F08091730805}">
      <dsp:nvSpPr>
        <dsp:cNvPr id="0" name=""/>
        <dsp:cNvSpPr/>
      </dsp:nvSpPr>
      <dsp:spPr>
        <a:xfrm>
          <a:off x="5285981" y="599225"/>
          <a:ext cx="2402718" cy="14416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Symmetry: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What do we know about the physical symmetries of our target?</a:t>
          </a:r>
        </a:p>
      </dsp:txBody>
      <dsp:txXfrm>
        <a:off x="5285981" y="599225"/>
        <a:ext cx="2402718" cy="14416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16B29-95D0-0E4E-8DF1-C3A8C530A261}">
      <dsp:nvSpPr>
        <dsp:cNvPr id="0" name=""/>
        <dsp:cNvSpPr/>
      </dsp:nvSpPr>
      <dsp:spPr>
        <a:xfrm>
          <a:off x="134589" y="1204"/>
          <a:ext cx="1918435" cy="1151061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Smoothness</a:t>
          </a:r>
          <a:r>
            <a:rPr lang="en-GB" sz="1400" b="1" kern="1200" dirty="0"/>
            <a:t>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Are similar data points nearby each other in feature space?</a:t>
          </a:r>
        </a:p>
      </dsp:txBody>
      <dsp:txXfrm>
        <a:off x="134589" y="1204"/>
        <a:ext cx="1918435" cy="1151061"/>
      </dsp:txXfrm>
    </dsp:sp>
    <dsp:sp modelId="{1C2A2517-6FAD-3246-8F0E-9CEACA094073}">
      <dsp:nvSpPr>
        <dsp:cNvPr id="0" name=""/>
        <dsp:cNvSpPr/>
      </dsp:nvSpPr>
      <dsp:spPr>
        <a:xfrm>
          <a:off x="134589" y="1344109"/>
          <a:ext cx="1918435" cy="1151061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Completeness</a:t>
          </a:r>
          <a:r>
            <a:rPr lang="en-GB" sz="1400" b="1" kern="1200" dirty="0"/>
            <a:t>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Does every data point have its own unique set of features?</a:t>
          </a:r>
        </a:p>
      </dsp:txBody>
      <dsp:txXfrm>
        <a:off x="134589" y="1344109"/>
        <a:ext cx="1918435" cy="1151061"/>
      </dsp:txXfrm>
    </dsp:sp>
    <dsp:sp modelId="{31A5C44F-F6E7-A943-8C74-F08091730805}">
      <dsp:nvSpPr>
        <dsp:cNvPr id="0" name=""/>
        <dsp:cNvSpPr/>
      </dsp:nvSpPr>
      <dsp:spPr>
        <a:xfrm>
          <a:off x="134589" y="2687014"/>
          <a:ext cx="1918435" cy="1151061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Symmetry: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What do we know about the physical symmetries of our target?</a:t>
          </a:r>
        </a:p>
      </dsp:txBody>
      <dsp:txXfrm>
        <a:off x="134589" y="2687014"/>
        <a:ext cx="1918435" cy="11510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16B29-95D0-0E4E-8DF1-C3A8C530A261}">
      <dsp:nvSpPr>
        <dsp:cNvPr id="0" name=""/>
        <dsp:cNvSpPr/>
      </dsp:nvSpPr>
      <dsp:spPr>
        <a:xfrm>
          <a:off x="134589" y="1204"/>
          <a:ext cx="1918435" cy="1151061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Smoothness</a:t>
          </a:r>
          <a:r>
            <a:rPr lang="en-GB" sz="1400" b="1" kern="1200" dirty="0"/>
            <a:t>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Are similar data points nearby each other in feature space?</a:t>
          </a:r>
        </a:p>
      </dsp:txBody>
      <dsp:txXfrm>
        <a:off x="134589" y="1204"/>
        <a:ext cx="1918435" cy="1151061"/>
      </dsp:txXfrm>
    </dsp:sp>
    <dsp:sp modelId="{1C2A2517-6FAD-3246-8F0E-9CEACA094073}">
      <dsp:nvSpPr>
        <dsp:cNvPr id="0" name=""/>
        <dsp:cNvSpPr/>
      </dsp:nvSpPr>
      <dsp:spPr>
        <a:xfrm>
          <a:off x="134589" y="1344109"/>
          <a:ext cx="1918435" cy="1151061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Completeness</a:t>
          </a:r>
          <a:r>
            <a:rPr lang="en-GB" sz="1400" b="1" kern="1200" dirty="0"/>
            <a:t>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Does every data point have its own unique set of features?</a:t>
          </a:r>
        </a:p>
      </dsp:txBody>
      <dsp:txXfrm>
        <a:off x="134589" y="1344109"/>
        <a:ext cx="1918435" cy="1151061"/>
      </dsp:txXfrm>
    </dsp:sp>
    <dsp:sp modelId="{31A5C44F-F6E7-A943-8C74-F08091730805}">
      <dsp:nvSpPr>
        <dsp:cNvPr id="0" name=""/>
        <dsp:cNvSpPr/>
      </dsp:nvSpPr>
      <dsp:spPr>
        <a:xfrm>
          <a:off x="134589" y="2687014"/>
          <a:ext cx="1918435" cy="1151061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Symmetry: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What do we know about the physical symmetries of our target?</a:t>
          </a:r>
        </a:p>
      </dsp:txBody>
      <dsp:txXfrm>
        <a:off x="134589" y="2687014"/>
        <a:ext cx="1918435" cy="11510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16B29-95D0-0E4E-8DF1-C3A8C530A261}">
      <dsp:nvSpPr>
        <dsp:cNvPr id="0" name=""/>
        <dsp:cNvSpPr/>
      </dsp:nvSpPr>
      <dsp:spPr>
        <a:xfrm>
          <a:off x="134589" y="1204"/>
          <a:ext cx="1918435" cy="1151061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Smoothness</a:t>
          </a:r>
          <a:r>
            <a:rPr lang="en-GB" sz="1400" b="1" kern="1200" dirty="0"/>
            <a:t>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Are similar data points nearby each other in feature space?</a:t>
          </a:r>
        </a:p>
      </dsp:txBody>
      <dsp:txXfrm>
        <a:off x="134589" y="1204"/>
        <a:ext cx="1918435" cy="1151061"/>
      </dsp:txXfrm>
    </dsp:sp>
    <dsp:sp modelId="{1C2A2517-6FAD-3246-8F0E-9CEACA094073}">
      <dsp:nvSpPr>
        <dsp:cNvPr id="0" name=""/>
        <dsp:cNvSpPr/>
      </dsp:nvSpPr>
      <dsp:spPr>
        <a:xfrm>
          <a:off x="134589" y="1344109"/>
          <a:ext cx="1918435" cy="1151061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Completeness</a:t>
          </a:r>
          <a:r>
            <a:rPr lang="en-GB" sz="1400" b="1" kern="1200" dirty="0"/>
            <a:t>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Does every data point have its own unique set of features?</a:t>
          </a:r>
        </a:p>
      </dsp:txBody>
      <dsp:txXfrm>
        <a:off x="134589" y="1344109"/>
        <a:ext cx="1918435" cy="1151061"/>
      </dsp:txXfrm>
    </dsp:sp>
    <dsp:sp modelId="{31A5C44F-F6E7-A943-8C74-F08091730805}">
      <dsp:nvSpPr>
        <dsp:cNvPr id="0" name=""/>
        <dsp:cNvSpPr/>
      </dsp:nvSpPr>
      <dsp:spPr>
        <a:xfrm>
          <a:off x="134589" y="2687014"/>
          <a:ext cx="1918435" cy="1151061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Symmetry: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What do we know about the physical symmetries of our target?</a:t>
          </a:r>
        </a:p>
      </dsp:txBody>
      <dsp:txXfrm>
        <a:off x="134589" y="2687014"/>
        <a:ext cx="1918435" cy="11510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86/s13321-020-00466-z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b0ef832b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b0ef832b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b0ef832b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b0ef832b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sng" dirty="0">
                <a:effectLst/>
                <a:latin typeface="Roboto" panose="02000000000000000000" pitchFamily="2" charset="0"/>
                <a:hlinkClick r:id="rId3"/>
              </a:rPr>
              <a:t>10.1186/s13321-020-00466-z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3891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05494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dirty="0"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b="0" i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emf"/><Relationship Id="rId7" Type="http://schemas.microsoft.com/office/2007/relationships/hdphoto" Target="../media/hdphoto2.wdp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x.doi.org/10.1186/s13321-020-00466-z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Day 3, Session 4: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 err="1"/>
              <a:t>Featurizations</a:t>
            </a:r>
            <a:r>
              <a:rPr lang="en" sz="3100" dirty="0"/>
              <a:t> in Molecular Sciences</a:t>
            </a:r>
            <a:endParaRPr sz="3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A75DC-43BC-4940-5A13-B1A097C775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A6413-C71E-F5C6-1133-9B2559D62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Okay so come to the dark side and let’s talk about configurational descriptors…</a:t>
            </a:r>
          </a:p>
        </p:txBody>
      </p:sp>
    </p:spTree>
    <p:extLst>
      <p:ext uri="{BB962C8B-B14F-4D97-AF65-F5344CB8AC3E}">
        <p14:creationId xmlns:p14="http://schemas.microsoft.com/office/powerpoint/2010/main" val="263632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FA6B9-C420-3BEC-E081-9BC74518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In constructing a configuration-dependent descriptor, we often rely on three concepts: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9BEC2F4-8A3D-357C-BAFD-35DF77FBD6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974945"/>
              </p:ext>
            </p:extLst>
          </p:nvPr>
        </p:nvGraphicFramePr>
        <p:xfrm>
          <a:off x="729450" y="2078875"/>
          <a:ext cx="7688700" cy="2640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Arrow 4">
            <a:extLst>
              <a:ext uri="{FF2B5EF4-FFF2-40B4-BE49-F238E27FC236}">
                <a16:creationId xmlns:a16="http://schemas.microsoft.com/office/drawing/2014/main" id="{37E5CE7B-F2E5-096C-B19D-75D76C6A87A2}"/>
              </a:ext>
            </a:extLst>
          </p:cNvPr>
          <p:cNvSpPr/>
          <p:nvPr/>
        </p:nvSpPr>
        <p:spPr>
          <a:xfrm>
            <a:off x="6196677" y="4453248"/>
            <a:ext cx="983848" cy="264874"/>
          </a:xfrm>
          <a:prstGeom prst="rightArrow">
            <a:avLst>
              <a:gd name="adj1" fmla="val 30999"/>
              <a:gd name="adj2" fmla="val 717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A546C4-60A7-C4BE-FEC8-2A93B0A6D4DB}"/>
              </a:ext>
            </a:extLst>
          </p:cNvPr>
          <p:cNvGrpSpPr/>
          <p:nvPr/>
        </p:nvGrpSpPr>
        <p:grpSpPr>
          <a:xfrm>
            <a:off x="7220222" y="4227385"/>
            <a:ext cx="1194328" cy="716597"/>
            <a:chOff x="134589" y="2687014"/>
            <a:chExt cx="1918435" cy="1151061"/>
          </a:xfrm>
          <a:solidFill>
            <a:schemeClr val="accent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9C4742-95F1-ABBD-044D-553486E0F3CE}"/>
                </a:ext>
              </a:extLst>
            </p:cNvPr>
            <p:cNvSpPr/>
            <p:nvPr/>
          </p:nvSpPr>
          <p:spPr>
            <a:xfrm>
              <a:off x="134589" y="2687014"/>
              <a:ext cx="1918435" cy="1151061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FB5ADC-4E14-6B10-49AF-11F1F7CCA142}"/>
                </a:ext>
              </a:extLst>
            </p:cNvPr>
            <p:cNvSpPr txBox="1"/>
            <p:nvPr/>
          </p:nvSpPr>
          <p:spPr>
            <a:xfrm>
              <a:off x="134589" y="2687014"/>
              <a:ext cx="1918435" cy="11510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1" kern="1200" dirty="0"/>
                <a:t>We can get these aspects by our choice of model to!</a:t>
              </a:r>
              <a:endParaRPr lang="en-GB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724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316B29-95D0-0E4E-8DF1-C3A8C530A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4316B29-95D0-0E4E-8DF1-C3A8C530A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C5CFE9-BA55-BE4A-8FA6-513E624713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1CC5CFE9-BA55-BE4A-8FA6-513E624713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A5C44F-F6E7-A943-8C74-F080917308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31A5C44F-F6E7-A943-8C74-F080917308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C57D2-0CD0-CAC5-A472-6A2B29C19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318650"/>
            <a:ext cx="3428700" cy="1454530"/>
          </a:xfrm>
        </p:spPr>
        <p:txBody>
          <a:bodyPr>
            <a:normAutofit fontScale="90000"/>
          </a:bodyPr>
          <a:lstStyle/>
          <a:p>
            <a:r>
              <a:rPr lang="en-CH" sz="2400" dirty="0"/>
              <a:t>In thermodynamic contexts, what do we want from a representation?</a:t>
            </a:r>
            <a:br>
              <a:rPr lang="en-CH" sz="2400" dirty="0"/>
            </a:br>
            <a:endParaRPr lang="en-CH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B3B692-4817-B46C-4BE1-DCA85B86B5B0}"/>
              </a:ext>
            </a:extLst>
          </p:cNvPr>
          <p:cNvGrpSpPr/>
          <p:nvPr/>
        </p:nvGrpSpPr>
        <p:grpSpPr>
          <a:xfrm>
            <a:off x="3575656" y="837560"/>
            <a:ext cx="4967503" cy="3649702"/>
            <a:chOff x="4472020" y="678838"/>
            <a:chExt cx="7087096" cy="5207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3D3A3A-2F37-539C-2B7A-FDF5D1947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7316" y="678838"/>
              <a:ext cx="6781800" cy="5207000"/>
            </a:xfrm>
            <a:prstGeom prst="rect">
              <a:avLst/>
            </a:prstGeom>
          </p:spPr>
        </p:pic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FA7C359-0C84-D979-FF85-37A050500109}"/>
                </a:ext>
              </a:extLst>
            </p:cNvPr>
            <p:cNvSpPr txBox="1">
              <a:spLocks/>
            </p:cNvSpPr>
            <p:nvPr/>
          </p:nvSpPr>
          <p:spPr>
            <a:xfrm>
              <a:off x="4472020" y="1811174"/>
              <a:ext cx="2628900" cy="2547257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CH" sz="1200" dirty="0">
                  <a:solidFill>
                    <a:schemeClr val="bg2"/>
                  </a:solidFill>
                </a:rPr>
                <a:t>structure</a:t>
              </a:r>
            </a:p>
            <a:p>
              <a:pPr algn="ctr"/>
              <a:r>
                <a:rPr lang="en-CH" sz="1200" dirty="0">
                  <a:solidFill>
                    <a:schemeClr val="bg2"/>
                  </a:solidFill>
                </a:rPr>
                <a:t>space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8C8652-2F8F-1F0D-80E8-DA24B5A4F3F9}"/>
              </a:ext>
            </a:extLst>
          </p:cNvPr>
          <p:cNvGrpSpPr/>
          <p:nvPr/>
        </p:nvGrpSpPr>
        <p:grpSpPr>
          <a:xfrm>
            <a:off x="5244868" y="2132325"/>
            <a:ext cx="1842654" cy="2132888"/>
            <a:chOff x="6853216" y="2566150"/>
            <a:chExt cx="2628900" cy="30429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95172A2-D1BE-B0DC-3183-9C6A15EC1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2020" y="2566150"/>
              <a:ext cx="2298700" cy="219710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CA30F962-A6E4-DE87-2A75-0431FF4C3B29}"/>
                </a:ext>
              </a:extLst>
            </p:cNvPr>
            <p:cNvSpPr txBox="1">
              <a:spLocks/>
            </p:cNvSpPr>
            <p:nvPr/>
          </p:nvSpPr>
          <p:spPr>
            <a:xfrm>
              <a:off x="6853216" y="3061866"/>
              <a:ext cx="2628900" cy="2547257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CH" sz="1200" dirty="0">
                  <a:solidFill>
                    <a:schemeClr val="bg2"/>
                  </a:solidFill>
                </a:rPr>
                <a:t>feature</a:t>
              </a:r>
            </a:p>
            <a:p>
              <a:pPr algn="ctr"/>
              <a:r>
                <a:rPr lang="en-CH" sz="1200" dirty="0">
                  <a:solidFill>
                    <a:schemeClr val="bg2"/>
                  </a:solidFill>
                </a:rPr>
                <a:t>space</a:t>
              </a:r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0C32B049-496C-5D76-40E4-718CDAAAC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077" b="98205" l="52996" r="95248">
                        <a14:foregroundMark x1="67252" y1="89744" x2="82851" y2="61538"/>
                        <a14:foregroundMark x1="82851" y1="61538" x2="86674" y2="57564"/>
                        <a14:foregroundMark x1="86983" y1="85256" x2="68285" y2="66410"/>
                        <a14:foregroundMark x1="68285" y1="66410" x2="68595" y2="67179"/>
                        <a14:foregroundMark x1="53926" y1="53205" x2="63430" y2="58846"/>
                        <a14:foregroundMark x1="63740" y1="54231" x2="62913" y2="64744"/>
                        <a14:foregroundMark x1="66839" y1="56538" x2="56818" y2="53462"/>
                        <a14:foregroundMark x1="60744" y1="53974" x2="53616" y2="58590"/>
                        <a14:foregroundMark x1="55062" y1="58974" x2="60537" y2="58846"/>
                        <a14:foregroundMark x1="61157" y1="65513" x2="68595" y2="66667"/>
                        <a14:foregroundMark x1="68595" y1="66667" x2="71488" y2="68205"/>
                        <a14:foregroundMark x1="58574" y1="60769" x2="75620" y2="72564"/>
                        <a14:foregroundMark x1="73864" y1="60385" x2="66942" y2="83974"/>
                        <a14:foregroundMark x1="60744" y1="81538" x2="92769" y2="63718"/>
                        <a14:foregroundMark x1="80579" y1="92436" x2="84607" y2="57436"/>
                        <a14:foregroundMark x1="89773" y1="80385" x2="82851" y2="82949"/>
                        <a14:foregroundMark x1="82851" y1="82949" x2="74793" y2="82949"/>
                        <a14:foregroundMark x1="74793" y1="82949" x2="67045" y2="78718"/>
                        <a14:foregroundMark x1="67045" y1="78718" x2="58058" y2="77179"/>
                        <a14:foregroundMark x1="58058" y1="77179" x2="54236" y2="78590"/>
                        <a14:foregroundMark x1="54132" y1="83462" x2="60847" y2="78718"/>
                        <a14:foregroundMark x1="60847" y1="78718" x2="61983" y2="78590"/>
                        <a14:foregroundMark x1="60847" y1="85769" x2="54442" y2="77179"/>
                        <a14:foregroundMark x1="52996" y1="81538" x2="60744" y2="77308"/>
                        <a14:foregroundMark x1="60744" y1="77308" x2="61467" y2="77308"/>
                        <a14:foregroundMark x1="65702" y1="55769" x2="57851" y2="53205"/>
                        <a14:foregroundMark x1="57851" y1="53205" x2="54959" y2="53846"/>
                        <a14:foregroundMark x1="57128" y1="53590" x2="62190" y2="53846"/>
                        <a14:foregroundMark x1="57955" y1="60385" x2="62810" y2="67051"/>
                        <a14:foregroundMark x1="62810" y1="67051" x2="62913" y2="67179"/>
                        <a14:foregroundMark x1="72417" y1="91538" x2="75620" y2="98205"/>
                        <a14:foregroundMark x1="64360" y1="60256" x2="65496" y2="5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840" t="51816" b="4607"/>
          <a:stretch/>
        </p:blipFill>
        <p:spPr bwMode="auto">
          <a:xfrm>
            <a:off x="6309389" y="2817042"/>
            <a:ext cx="2241400" cy="166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F642C102-8953-DED8-5E15-BDF5332AD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08" b="53590" l="30062" r="95868">
                        <a14:foregroundMark x1="32748" y1="8205" x2="84814" y2="50000"/>
                        <a14:foregroundMark x1="91012" y1="19615" x2="39153" y2="10256"/>
                        <a14:foregroundMark x1="38533" y1="4103" x2="78306" y2="44231"/>
                        <a14:foregroundMark x1="78306" y1="44231" x2="85847" y2="42308"/>
                        <a14:foregroundMark x1="85847" y1="42308" x2="86674" y2="42308"/>
                        <a14:foregroundMark x1="93802" y1="51923" x2="51240" y2="2308"/>
                        <a14:foregroundMark x1="77686" y1="10641" x2="58161" y2="27051"/>
                        <a14:foregroundMark x1="58161" y1="27051" x2="55579" y2="27179"/>
                        <a14:foregroundMark x1="57645" y1="7308" x2="57231" y2="23590"/>
                        <a14:foregroundMark x1="64360" y1="5256" x2="64360" y2="28846"/>
                        <a14:foregroundMark x1="70351" y1="4487" x2="74070" y2="40769"/>
                        <a14:foregroundMark x1="52996" y1="9487" x2="85744" y2="29359"/>
                        <a14:foregroundMark x1="85744" y1="29359" x2="86674" y2="30256"/>
                        <a14:foregroundMark x1="88017" y1="17821" x2="85124" y2="32692"/>
                        <a14:foregroundMark x1="85124" y1="32692" x2="83161" y2="36026"/>
                        <a14:foregroundMark x1="90393" y1="19231" x2="91012" y2="28974"/>
                        <a14:foregroundMark x1="91012" y1="28974" x2="89256" y2="38718"/>
                        <a14:foregroundMark x1="93595" y1="20000" x2="93905" y2="30641"/>
                        <a14:foregroundMark x1="93905" y1="30641" x2="89773" y2="44359"/>
                        <a14:foregroundMark x1="82438" y1="51923" x2="95661" y2="41923"/>
                        <a14:foregroundMark x1="95661" y1="41923" x2="95868" y2="41538"/>
                        <a14:foregroundMark x1="78099" y1="52564" x2="86260" y2="52692"/>
                        <a14:foregroundMark x1="69525" y1="52564" x2="69525" y2="45897"/>
                        <a14:foregroundMark x1="63326" y1="50897" x2="77893" y2="52692"/>
                        <a14:foregroundMark x1="67064" y1="52481" x2="70971" y2="53590"/>
                        <a14:foregroundMark x1="63740" y1="51538" x2="66797" y2="52406"/>
                        <a14:foregroundMark x1="31198" y1="13205" x2="43905" y2="25000"/>
                        <a14:foregroundMark x1="44525" y1="22436" x2="50620" y2="26154"/>
                        <a14:foregroundMark x1="56715" y1="32436" x2="79855" y2="50385"/>
                        <a14:foregroundMark x1="70558" y1="51923" x2="57025" y2="36795"/>
                        <a14:foregroundMark x1="40289" y1="41410" x2="55062" y2="48718"/>
                        <a14:foregroundMark x1="51139" y1="50085" x2="48554" y2="47564"/>
                        <a14:foregroundMark x1="51446" y1="50385" x2="51350" y2="50291"/>
                        <a14:foregroundMark x1="73760" y1="3846" x2="51860" y2="3846"/>
                        <a14:foregroundMark x1="37913" y1="2308" x2="30992" y2="15000"/>
                        <a14:foregroundMark x1="30062" y1="13205" x2="40806" y2="22564"/>
                        <a14:foregroundMark x1="37913" y1="23846" x2="39669" y2="21282"/>
                        <a14:foregroundMark x1="32748" y1="9103" x2="37500" y2="19359"/>
                        <a14:foregroundMark x1="37500" y1="19359" x2="31508" y2="14359"/>
                        <a14:foregroundMark x1="31508" y1="14359" x2="32128" y2="10000"/>
                        <a14:foregroundMark x1="31198" y1="9872" x2="33574" y2="18846"/>
                        <a14:foregroundMark x1="33574" y1="18846" x2="41116" y2="25256"/>
                        <a14:backgroundMark x1="45455" y1="51282" x2="50103" y2="55897"/>
                        <a14:backgroundMark x1="35950" y1="43333" x2="35847" y2="54744"/>
                        <a14:backgroundMark x1="37397" y1="45385" x2="37397" y2="51154"/>
                        <a14:backgroundMark x1="39153" y1="45513" x2="39153" y2="52564"/>
                        <a14:backgroundMark x1="39360" y1="45897" x2="39360" y2="52564"/>
                        <a14:backgroundMark x1="42252" y1="52308" x2="38120" y2="48718"/>
                        <a14:backgroundMark x1="39360" y1="48718" x2="42562" y2="52308"/>
                        <a14:backgroundMark x1="40599" y1="48590" x2="44938" y2="53077"/>
                        <a14:backgroundMark x1="46074" y1="51795" x2="50723" y2="55128"/>
                        <a14:backgroundMark x1="45764" y1="50128" x2="51240" y2="54103"/>
                        <a14:backgroundMark x1="46074" y1="50513" x2="50413" y2="52949"/>
                        <a14:backgroundMark x1="49793" y1="52308" x2="47211" y2="50769"/>
                        <a14:backgroundMark x1="48140" y1="51282" x2="50000" y2="51923"/>
                        <a14:backgroundMark x1="31508" y1="24615" x2="43492" y2="29359"/>
                        <a14:backgroundMark x1="40496" y1="29744" x2="46798" y2="30000"/>
                        <a14:backgroundMark x1="45455" y1="28590" x2="39566" y2="29231"/>
                        <a14:backgroundMark x1="39566" y1="28974" x2="38843" y2="28974"/>
                        <a14:backgroundMark x1="50723" y1="54872" x2="60847" y2="55128"/>
                        <a14:backgroundMark x1="60847" y1="55128" x2="66942" y2="54872"/>
                        <a14:backgroundMark x1="67975" y1="54231" x2="59194" y2="54487"/>
                        <a14:backgroundMark x1="59194" y1="54487" x2="62603" y2="53718"/>
                        <a14:backgroundMark x1="41322" y1="28590" x2="45248" y2="28718"/>
                        <a14:backgroundMark x1="45971" y1="28333" x2="40702" y2="287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11" b="45274"/>
          <a:stretch/>
        </p:blipFill>
        <p:spPr bwMode="auto">
          <a:xfrm>
            <a:off x="5252498" y="837560"/>
            <a:ext cx="3316888" cy="209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A4FD91C-DFDD-1737-780C-71D71ADF6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18" b="59359" l="14773" r="50517">
                        <a14:foregroundMark x1="26240" y1="24231" x2="18285" y2="25769"/>
                        <a14:foregroundMark x1="18285" y1="25769" x2="21901" y2="22179"/>
                        <a14:foregroundMark x1="14773" y1="32692" x2="21901" y2="31923"/>
                        <a14:foregroundMark x1="21901" y1="31923" x2="22211" y2="30000"/>
                        <a14:foregroundMark x1="16116" y1="23590" x2="23760" y2="22308"/>
                        <a14:foregroundMark x1="23760" y1="22308" x2="26963" y2="23718"/>
                        <a14:foregroundMark x1="22211" y1="18846" x2="22211" y2="27692"/>
                        <a14:foregroundMark x1="22211" y1="27692" x2="16426" y2="32564"/>
                        <a14:foregroundMark x1="18698" y1="25128" x2="17665" y2="32308"/>
                        <a14:foregroundMark x1="24897" y1="31923" x2="42149" y2="47821"/>
                        <a14:foregroundMark x1="42149" y1="47821" x2="45248" y2="54231"/>
                        <a14:foregroundMark x1="44008" y1="55641" x2="24793" y2="35769"/>
                        <a14:foregroundMark x1="24793" y1="35769" x2="21488" y2="29744"/>
                        <a14:foregroundMark x1="22004" y1="29103" x2="39360" y2="43462"/>
                        <a14:foregroundMark x1="39360" y1="43462" x2="39360" y2="43462"/>
                        <a14:foregroundMark x1="37913" y1="46282" x2="25723" y2="33333"/>
                        <a14:foregroundMark x1="44525" y1="55513" x2="44525" y2="53846"/>
                        <a14:foregroundMark x1="22004" y1="23718" x2="38120" y2="28333"/>
                        <a14:foregroundMark x1="33781" y1="22949" x2="31921" y2="36923"/>
                        <a14:foregroundMark x1="20455" y1="27821" x2="43079" y2="28590"/>
                        <a14:foregroundMark x1="44938" y1="28718" x2="27169" y2="33333"/>
                        <a14:foregroundMark x1="32438" y1="21538" x2="27169" y2="33718"/>
                        <a14:foregroundMark x1="32748" y1="22564" x2="29752" y2="32821"/>
                        <a14:foregroundMark x1="29752" y1="32821" x2="29752" y2="33333"/>
                        <a14:foregroundMark x1="44525" y1="28718" x2="22211" y2="29744"/>
                        <a14:foregroundMark x1="22004" y1="26026" x2="44628" y2="29103"/>
                        <a14:foregroundMark x1="47831" y1="53718" x2="47831" y2="57692"/>
                        <a14:foregroundMark x1="44318" y1="56538" x2="47521" y2="51154"/>
                        <a14:foregroundMark x1="48140" y1="51923" x2="46281" y2="56538"/>
                        <a14:foregroundMark x1="48140" y1="52436" x2="48140" y2="59487"/>
                        <a14:foregroundMark x1="48657" y1="52051" x2="48657" y2="59103"/>
                        <a14:foregroundMark x1="48657" y1="51923" x2="48967" y2="59103"/>
                        <a14:foregroundMark x1="48140" y1="51154" x2="50000" y2="53718"/>
                        <a14:foregroundMark x1="28719" y1="38077" x2="43079" y2="52051"/>
                        <a14:foregroundMark x1="42252" y1="27949" x2="41942" y2="28590"/>
                        <a14:foregroundMark x1="44731" y1="27564" x2="44008" y2="27436"/>
                        <a14:foregroundMark x1="44008" y1="27179" x2="42975" y2="27821"/>
                        <a14:foregroundMark x1="42975" y1="27821" x2="40393" y2="30513"/>
                        <a14:foregroundMark x1="39669" y1="31026" x2="41012" y2="30128"/>
                        <a14:foregroundMark x1="44008" y1="56154" x2="48037" y2="58846"/>
                        <a14:foregroundMark x1="48657" y1="50769" x2="50517" y2="59231"/>
                        <a14:foregroundMark x1="50517" y1="59231" x2="50517" y2="59231"/>
                        <a14:foregroundMark x1="43285" y1="26410" x2="43285" y2="31410"/>
                        <a14:foregroundMark x1="44421" y1="27179" x2="44421" y2="33333"/>
                        <a14:foregroundMark x1="44835" y1="27436" x2="44835" y2="32308"/>
                        <a14:foregroundMark x1="44835" y1="29615" x2="41322" y2="30128"/>
                        <a14:foregroundMark x1="45455" y1="27564" x2="34607" y2="27821"/>
                        <a14:foregroundMark x1="32955" y1="21538" x2="33781" y2="25385"/>
                        <a14:foregroundMark x1="33781" y1="22051" x2="34401" y2="282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10" t="18399" r="47718" b="41350"/>
          <a:stretch/>
        </p:blipFill>
        <p:spPr bwMode="auto">
          <a:xfrm>
            <a:off x="4421183" y="1545590"/>
            <a:ext cx="1842654" cy="153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05BCB95D-B4CD-FBFB-B4EB-E13D5C034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641" b="99359" l="1653" r="51653">
                        <a14:foregroundMark x1="25826" y1="60128" x2="7748" y2="84615"/>
                        <a14:foregroundMark x1="7748" y1="84615" x2="38740" y2="79744"/>
                        <a14:foregroundMark x1="38740" y1="79744" x2="42459" y2="88718"/>
                        <a14:foregroundMark x1="42459" y1="88718" x2="48657" y2="91538"/>
                        <a14:foregroundMark x1="48864" y1="89359" x2="20041" y2="96923"/>
                        <a14:foregroundMark x1="20041" y1="96923" x2="15393" y2="61538"/>
                        <a14:foregroundMark x1="15393" y1="61538" x2="8574" y2="72436"/>
                        <a14:foregroundMark x1="8574" y1="72436" x2="14153" y2="79231"/>
                        <a14:foregroundMark x1="14153" y1="79231" x2="25826" y2="81282"/>
                        <a14:foregroundMark x1="25826" y1="81282" x2="32851" y2="77821"/>
                        <a14:foregroundMark x1="32851" y1="77821" x2="29545" y2="69103"/>
                        <a14:foregroundMark x1="29545" y1="69103" x2="20041" y2="77949"/>
                        <a14:foregroundMark x1="22624" y1="64615" x2="32025" y2="85000"/>
                        <a14:foregroundMark x1="32025" y1="85000" x2="21901" y2="89359"/>
                        <a14:foregroundMark x1="21901" y1="89359" x2="2479" y2="85385"/>
                        <a14:foregroundMark x1="2479" y1="85385" x2="9091" y2="60513"/>
                        <a14:foregroundMark x1="9091" y1="60513" x2="15909" y2="55385"/>
                        <a14:foregroundMark x1="15909" y1="55385" x2="23450" y2="99487"/>
                        <a14:foregroundMark x1="23450" y1="99487" x2="31095" y2="87436"/>
                        <a14:foregroundMark x1="31095" y1="87436" x2="33781" y2="78077"/>
                        <a14:foregroundMark x1="20868" y1="58333" x2="33884" y2="72692"/>
                        <a14:foregroundMark x1="33884" y1="72692" x2="36674" y2="77692"/>
                        <a14:foregroundMark x1="40496" y1="77564" x2="33884" y2="81923"/>
                        <a14:foregroundMark x1="33884" y1="81923" x2="26963" y2="92308"/>
                        <a14:foregroundMark x1="26963" y1="92308" x2="19525" y2="96538"/>
                        <a14:foregroundMark x1="19525" y1="96538" x2="12190" y2="96538"/>
                        <a14:foregroundMark x1="10331" y1="97308" x2="8058" y2="83462"/>
                        <a14:foregroundMark x1="8058" y1="83462" x2="9298" y2="67821"/>
                        <a14:foregroundMark x1="9298" y1="67821" x2="13946" y2="63333"/>
                        <a14:foregroundMark x1="23347" y1="58974" x2="8988" y2="70256"/>
                        <a14:foregroundMark x1="8988" y1="70256" x2="2169" y2="80000"/>
                        <a14:foregroundMark x1="2169" y1="80000" x2="4029" y2="89103"/>
                        <a14:foregroundMark x1="4029" y1="89103" x2="4029" y2="89103"/>
                        <a14:foregroundMark x1="5992" y1="95641" x2="24380" y2="95897"/>
                        <a14:foregroundMark x1="24380" y1="95897" x2="33884" y2="94872"/>
                        <a14:foregroundMark x1="33884" y1="94872" x2="36674" y2="86026"/>
                        <a14:foregroundMark x1="36674" y1="86026" x2="36674" y2="82692"/>
                        <a14:foregroundMark x1="41426" y1="95128" x2="38843" y2="79744"/>
                        <a14:foregroundMark x1="38843" y1="79744" x2="26446" y2="60128"/>
                        <a14:foregroundMark x1="26446" y1="60128" x2="19421" y2="58718"/>
                        <a14:foregroundMark x1="19421" y1="58718" x2="15289" y2="60385"/>
                        <a14:foregroundMark x1="28409" y1="62949" x2="34711" y2="71410"/>
                        <a14:foregroundMark x1="34711" y1="71410" x2="39050" y2="82308"/>
                        <a14:foregroundMark x1="39050" y1="82308" x2="38843" y2="87692"/>
                        <a14:foregroundMark x1="4029" y1="76795" x2="21384" y2="98846"/>
                        <a14:foregroundMark x1="11777" y1="70897" x2="42045" y2="91923"/>
                        <a14:foregroundMark x1="20764" y1="87692" x2="50723" y2="88333"/>
                        <a14:foregroundMark x1="1653" y1="76923" x2="7851" y2="63333"/>
                        <a14:foregroundMark x1="7851" y1="63333" x2="15186" y2="59487"/>
                        <a14:foregroundMark x1="15186" y1="59487" x2="23450" y2="58333"/>
                        <a14:foregroundMark x1="23450" y1="58333" x2="36364" y2="71154"/>
                        <a14:foregroundMark x1="36364" y1="71154" x2="40393" y2="79359"/>
                        <a14:foregroundMark x1="27169" y1="69615" x2="27169" y2="96026"/>
                        <a14:foregroundMark x1="37603" y1="90897" x2="51653" y2="91923"/>
                        <a14:foregroundMark x1="16426" y1="56410" x2="24277" y2="58846"/>
                        <a14:foregroundMark x1="24277" y1="58846" x2="24793" y2="60000"/>
                        <a14:foregroundMark x1="18079" y1="55641" x2="25103" y2="59487"/>
                        <a14:foregroundMark x1="25103" y1="59487" x2="26550" y2="61923"/>
                        <a14:foregroundMark x1="16322" y1="74487" x2="16322" y2="81923"/>
                        <a14:foregroundMark x1="50310" y1="86538" x2="50517" y2="95128"/>
                        <a14:foregroundMark x1="50620" y1="85513" x2="50620" y2="92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334" r="48284"/>
          <a:stretch/>
        </p:blipFill>
        <p:spPr bwMode="auto">
          <a:xfrm>
            <a:off x="3842876" y="2945760"/>
            <a:ext cx="2457933" cy="178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B5D0FA-B3F9-86B0-0526-2B6673273DF0}"/>
              </a:ext>
            </a:extLst>
          </p:cNvPr>
          <p:cNvSpPr txBox="1"/>
          <p:nvPr/>
        </p:nvSpPr>
        <p:spPr>
          <a:xfrm>
            <a:off x="5868364" y="465686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Chem. Rev.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2021, 121, 16, 9759–9815</a:t>
            </a:r>
            <a:endParaRPr lang="en-CH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4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5E5B65AB-7FFE-88A0-57BC-6028DC2DA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0">
            <a:off x="370592" y="1872125"/>
            <a:ext cx="3716138" cy="246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962D3-2FEB-B70A-6315-A3ADAA107912}"/>
              </a:ext>
            </a:extLst>
          </p:cNvPr>
          <p:cNvSpPr txBox="1"/>
          <p:nvPr/>
        </p:nvSpPr>
        <p:spPr>
          <a:xfrm>
            <a:off x="582309" y="2887530"/>
            <a:ext cx="1402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GB" sz="1800" b="1" u="none" strike="noStrike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ethanol</a:t>
            </a:r>
            <a:endParaRPr lang="en-GB" sz="1800" b="1" i="0" u="none" strike="noStrike" baseline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6049FDB5-B503-2DC5-5BB4-DAF1A8584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05766"/>
              </p:ext>
            </p:extLst>
          </p:nvPr>
        </p:nvGraphicFramePr>
        <p:xfrm>
          <a:off x="3460830" y="1309419"/>
          <a:ext cx="2952542" cy="3251010"/>
        </p:xfrm>
        <a:graphic>
          <a:graphicData uri="http://schemas.openxmlformats.org/drawingml/2006/table">
            <a:tbl>
              <a:tblPr firstRow="1" bandRow="1"/>
              <a:tblGrid>
                <a:gridCol w="233993">
                  <a:extLst>
                    <a:ext uri="{9D8B030D-6E8A-4147-A177-3AD203B41FA5}">
                      <a16:colId xmlns:a16="http://schemas.microsoft.com/office/drawing/2014/main" val="726470919"/>
                    </a:ext>
                  </a:extLst>
                </a:gridCol>
                <a:gridCol w="906183">
                  <a:extLst>
                    <a:ext uri="{9D8B030D-6E8A-4147-A177-3AD203B41FA5}">
                      <a16:colId xmlns:a16="http://schemas.microsoft.com/office/drawing/2014/main" val="3066734574"/>
                    </a:ext>
                  </a:extLst>
                </a:gridCol>
                <a:gridCol w="906183">
                  <a:extLst>
                    <a:ext uri="{9D8B030D-6E8A-4147-A177-3AD203B41FA5}">
                      <a16:colId xmlns:a16="http://schemas.microsoft.com/office/drawing/2014/main" val="1649333831"/>
                    </a:ext>
                  </a:extLst>
                </a:gridCol>
                <a:gridCol w="906183">
                  <a:extLst>
                    <a:ext uri="{9D8B030D-6E8A-4147-A177-3AD203B41FA5}">
                      <a16:colId xmlns:a16="http://schemas.microsoft.com/office/drawing/2014/main" val="2609384673"/>
                    </a:ext>
                  </a:extLst>
                </a:gridCol>
              </a:tblGrid>
              <a:tr h="32510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381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GB" sz="1100" b="1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GB" sz="11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381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GB" sz="1100" b="1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1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381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GB" sz="1100" b="1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</a:t>
                      </a:r>
                      <a:endParaRPr lang="en-GB" sz="11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381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518497"/>
                  </a:ext>
                </a:extLst>
              </a:tr>
              <a:tr h="32510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GB" sz="1100" b="1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GB" sz="1100" b="1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381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-0.47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381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0.514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381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0.007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381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843273"/>
                  </a:ext>
                </a:extLst>
              </a:tr>
              <a:tr h="32510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GB" sz="1100" b="1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GB" sz="1100" b="1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0.887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-0.157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-0.005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21410"/>
                  </a:ext>
                </a:extLst>
              </a:tr>
              <a:tr h="32510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GB" sz="1100" b="1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GB" sz="1100" b="1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-1.444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-0.404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-0.468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77177"/>
                  </a:ext>
                </a:extLst>
              </a:tr>
              <a:tr h="32510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GB" sz="1100" b="1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GB" sz="1100" b="1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-0.746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0.833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1.016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935513"/>
                  </a:ext>
                </a:extLst>
              </a:tr>
              <a:tr h="32510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GB" sz="1100" b="1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GB" sz="1100" b="1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-0.474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1.389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-0.649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498710"/>
                  </a:ext>
                </a:extLst>
              </a:tr>
              <a:tr h="32510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GB" sz="1100" b="1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GB" sz="1100" b="1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1.664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0.531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0.339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777167"/>
                  </a:ext>
                </a:extLst>
              </a:tr>
              <a:tr h="32510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GB" sz="1100" b="1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GB" sz="1100" b="1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1.14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-0.499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-1.014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85901"/>
                  </a:ext>
                </a:extLst>
              </a:tr>
              <a:tr h="32510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GB" sz="1100" b="1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GB" sz="1100" b="1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0.889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-1.041</a:t>
                      </a:r>
                      <a:endParaRPr lang="en-CH" sz="11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0.641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109546"/>
                  </a:ext>
                </a:extLst>
              </a:tr>
              <a:tr h="32510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GB" sz="1100" b="1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lang="en-GB" sz="11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-1.447</a:t>
                      </a:r>
                      <a:endParaRPr lang="en-CH" sz="11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-1.167</a:t>
                      </a:r>
                      <a:endParaRPr lang="en-CH" sz="1100" b="0" i="0" u="none" strike="noStrike" baseline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b"/>
                      <a:r>
                        <a:rPr lang="en-CH" sz="1100" b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0.135</a:t>
                      </a:r>
                      <a:endParaRPr lang="en-CH" sz="11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2" marR="7142" marT="7142" marB="0" anchor="ctr">
                    <a:lnL w="12700" cmpd="sng">
                      <a:solidFill>
                        <a:srgbClr val="FEFFFF"/>
                      </a:solidFill>
                    </a:lnL>
                    <a:lnR w="12700" cmpd="sng">
                      <a:solidFill>
                        <a:srgbClr val="FEFFFF"/>
                      </a:solidFill>
                    </a:lnR>
                    <a:lnT w="12700" cmpd="sng">
                      <a:solidFill>
                        <a:srgbClr val="FEFFFF"/>
                      </a:solidFill>
                    </a:lnT>
                    <a:lnB w="12700" cmpd="sng">
                      <a:solidFill>
                        <a:srgbClr val="FE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2228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700696"/>
                  </a:ext>
                </a:extLst>
              </a:tr>
            </a:tbl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B47A040-A7E3-EC89-23A5-C5EA52DF07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5852950"/>
              </p:ext>
            </p:extLst>
          </p:nvPr>
        </p:nvGraphicFramePr>
        <p:xfrm>
          <a:off x="6724891" y="879676"/>
          <a:ext cx="2187615" cy="3839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8B662ED-2C68-807B-8FDA-426EB5B0F4D2}"/>
              </a:ext>
            </a:extLst>
          </p:cNvPr>
          <p:cNvSpPr txBox="1"/>
          <p:nvPr/>
        </p:nvSpPr>
        <p:spPr>
          <a:xfrm>
            <a:off x="3422973" y="1001642"/>
            <a:ext cx="2990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1400" b="1" dirty="0"/>
              <a:t>Cartesian/internal coordinates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48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4316B29-95D0-0E4E-8DF1-C3A8C530A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14316B29-95D0-0E4E-8DF1-C3A8C530A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C2A2517-6FAD-3246-8F0E-9CEACA0940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1C2A2517-6FAD-3246-8F0E-9CEACA0940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1A5C44F-F6E7-A943-8C74-F080917308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31A5C44F-F6E7-A943-8C74-F080917308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5E5B65AB-7FFE-88A0-57BC-6028DC2DA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0">
            <a:off x="139097" y="1872125"/>
            <a:ext cx="3716138" cy="246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962D3-2FEB-B70A-6315-A3ADAA107912}"/>
              </a:ext>
            </a:extLst>
          </p:cNvPr>
          <p:cNvSpPr txBox="1"/>
          <p:nvPr/>
        </p:nvSpPr>
        <p:spPr>
          <a:xfrm>
            <a:off x="350814" y="2887530"/>
            <a:ext cx="1402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GB" sz="1800" b="1" u="none" strike="noStrike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ethanol</a:t>
            </a:r>
            <a:endParaRPr lang="en-GB" sz="1800" b="1" i="0" u="none" strike="noStrike" baseline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B47A040-A7E3-EC89-23A5-C5EA52DF07F0}"/>
              </a:ext>
            </a:extLst>
          </p:cNvPr>
          <p:cNvGraphicFramePr/>
          <p:nvPr/>
        </p:nvGraphicFramePr>
        <p:xfrm>
          <a:off x="6724891" y="879676"/>
          <a:ext cx="2187615" cy="3839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2">
            <a:extLst>
              <a:ext uri="{FF2B5EF4-FFF2-40B4-BE49-F238E27FC236}">
                <a16:creationId xmlns:a16="http://schemas.microsoft.com/office/drawing/2014/main" id="{E06D14A0-6A21-1050-4879-4DD0BDEF0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83" y="1399051"/>
            <a:ext cx="3577479" cy="297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DC6BD4-AA46-93CC-FEF9-0AB2C4A8A694}"/>
              </a:ext>
            </a:extLst>
          </p:cNvPr>
          <p:cNvSpPr txBox="1"/>
          <p:nvPr/>
        </p:nvSpPr>
        <p:spPr>
          <a:xfrm>
            <a:off x="3377084" y="1091274"/>
            <a:ext cx="2990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1400" b="1" dirty="0"/>
              <a:t>Distance/adjacency matrix</a:t>
            </a:r>
            <a:endParaRPr lang="en-GB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AD34903-4EE3-7762-09BC-45D269E66351}"/>
              </a:ext>
            </a:extLst>
          </p:cNvPr>
          <p:cNvSpPr/>
          <p:nvPr/>
        </p:nvSpPr>
        <p:spPr>
          <a:xfrm>
            <a:off x="3502410" y="4560125"/>
            <a:ext cx="983848" cy="411538"/>
          </a:xfrm>
          <a:prstGeom prst="rightArrow">
            <a:avLst>
              <a:gd name="adj1" fmla="val 30999"/>
              <a:gd name="adj2" fmla="val 5712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9B828F-6EF6-A2D8-644D-75B0BB40672D}"/>
              </a:ext>
            </a:extLst>
          </p:cNvPr>
          <p:cNvGrpSpPr/>
          <p:nvPr/>
        </p:nvGrpSpPr>
        <p:grpSpPr>
          <a:xfrm>
            <a:off x="4625247" y="4369700"/>
            <a:ext cx="1843302" cy="716597"/>
            <a:chOff x="134589" y="2687014"/>
            <a:chExt cx="1918435" cy="1151061"/>
          </a:xfrm>
          <a:solidFill>
            <a:schemeClr val="accent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A6C5B4-E81E-99BA-8C54-B21471A29D8B}"/>
                </a:ext>
              </a:extLst>
            </p:cNvPr>
            <p:cNvSpPr/>
            <p:nvPr/>
          </p:nvSpPr>
          <p:spPr>
            <a:xfrm>
              <a:off x="134589" y="2687014"/>
              <a:ext cx="1918435" cy="1151061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C62A6B-F421-8176-ECD3-9CCEBBD6036C}"/>
                </a:ext>
              </a:extLst>
            </p:cNvPr>
            <p:cNvSpPr txBox="1"/>
            <p:nvPr/>
          </p:nvSpPr>
          <p:spPr>
            <a:xfrm>
              <a:off x="134589" y="2687014"/>
              <a:ext cx="1918435" cy="115106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1" kern="1200" dirty="0"/>
                <a:t>these matrices can be used to generate graph-like representations as well</a:t>
              </a:r>
              <a:endParaRPr lang="en-GB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863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4316B29-95D0-0E4E-8DF1-C3A8C530A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14316B29-95D0-0E4E-8DF1-C3A8C530A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C2A2517-6FAD-3246-8F0E-9CEACA0940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1C2A2517-6FAD-3246-8F0E-9CEACA0940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1A5C44F-F6E7-A943-8C74-F080917308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31A5C44F-F6E7-A943-8C74-F080917308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5E5B65AB-7FFE-88A0-57BC-6028DC2DA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0">
            <a:off x="139097" y="1872125"/>
            <a:ext cx="3716138" cy="246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962D3-2FEB-B70A-6315-A3ADAA107912}"/>
              </a:ext>
            </a:extLst>
          </p:cNvPr>
          <p:cNvSpPr txBox="1"/>
          <p:nvPr/>
        </p:nvSpPr>
        <p:spPr>
          <a:xfrm>
            <a:off x="350814" y="2887530"/>
            <a:ext cx="1402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GB" sz="1800" b="1" u="none" strike="noStrike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ethanol</a:t>
            </a:r>
            <a:endParaRPr lang="en-GB" sz="1800" b="1" i="0" u="none" strike="noStrike" baseline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B47A040-A7E3-EC89-23A5-C5EA52DF07F0}"/>
              </a:ext>
            </a:extLst>
          </p:cNvPr>
          <p:cNvGraphicFramePr/>
          <p:nvPr/>
        </p:nvGraphicFramePr>
        <p:xfrm>
          <a:off x="6724891" y="879676"/>
          <a:ext cx="2187615" cy="3839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3DC6BD4-AA46-93CC-FEF9-0AB2C4A8A694}"/>
              </a:ext>
            </a:extLst>
          </p:cNvPr>
          <p:cNvSpPr txBox="1"/>
          <p:nvPr/>
        </p:nvSpPr>
        <p:spPr>
          <a:xfrm>
            <a:off x="3377084" y="2263973"/>
            <a:ext cx="2990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1400" b="1" dirty="0"/>
              <a:t>Coulomb matrix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5C7FF4-2304-A398-08C9-B153D85299C7}"/>
                  </a:ext>
                </a:extLst>
              </p:cNvPr>
              <p:cNvSpPr txBox="1"/>
              <p:nvPr/>
            </p:nvSpPr>
            <p:spPr>
              <a:xfrm>
                <a:off x="3712013" y="2783348"/>
                <a:ext cx="2548070" cy="8025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ij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Coulomb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.5 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.4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j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R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ij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5C7FF4-2304-A398-08C9-B153D8529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013" y="2783348"/>
                <a:ext cx="2548070" cy="802527"/>
              </a:xfrm>
              <a:prstGeom prst="rect">
                <a:avLst/>
              </a:prstGeom>
              <a:blipFill>
                <a:blip r:embed="rId8"/>
                <a:stretch>
                  <a:fillRect l="-995" r="-1990" b="-156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266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D8C0A-A1A9-90C0-F971-09C7A35E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318649"/>
            <a:ext cx="2164846" cy="3149677"/>
          </a:xfrm>
        </p:spPr>
        <p:txBody>
          <a:bodyPr anchor="ctr">
            <a:normAutofit/>
          </a:bodyPr>
          <a:lstStyle/>
          <a:p>
            <a:r>
              <a:rPr lang="en-CH" dirty="0"/>
              <a:t>None of these options account for symmetry… why should we care?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2C38A-8F44-E309-12D8-F00250589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296" y="1318649"/>
            <a:ext cx="5883076" cy="3149677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9E7311-1393-A0E1-67EF-602FF4356AAB}"/>
              </a:ext>
            </a:extLst>
          </p:cNvPr>
          <p:cNvSpPr txBox="1"/>
          <p:nvPr/>
        </p:nvSpPr>
        <p:spPr>
          <a:xfrm>
            <a:off x="7268626" y="4160549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Prof. Tess Smidt</a:t>
            </a:r>
          </a:p>
        </p:txBody>
      </p:sp>
    </p:spTree>
    <p:extLst>
      <p:ext uri="{BB962C8B-B14F-4D97-AF65-F5344CB8AC3E}">
        <p14:creationId xmlns:p14="http://schemas.microsoft.com/office/powerpoint/2010/main" val="182739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92FF-1E6C-B09D-911C-55CC6579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1" y="1318650"/>
            <a:ext cx="1885378" cy="1598170"/>
          </a:xfrm>
        </p:spPr>
        <p:txBody>
          <a:bodyPr>
            <a:normAutofit fontScale="90000"/>
          </a:bodyPr>
          <a:lstStyle/>
          <a:p>
            <a:pPr algn="ctr"/>
            <a:r>
              <a:rPr lang="en-CH" sz="2200" b="0" dirty="0"/>
              <a:t>Many symmetrized descriptors exist…</a:t>
            </a:r>
            <a:br>
              <a:rPr lang="en-CH" sz="2200" b="0" dirty="0"/>
            </a:br>
            <a:br>
              <a:rPr lang="en-CH" sz="2200" b="0" dirty="0"/>
            </a:br>
            <a:r>
              <a:rPr lang="en-CH" sz="2000" b="0" dirty="0"/>
              <a:t>(this figure is intentionally overwhelming!)</a:t>
            </a:r>
            <a:endParaRPr lang="en-CH" sz="22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114C5A-1F1E-091D-F5DB-24A9454DB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828" y="625032"/>
            <a:ext cx="6355408" cy="4240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BC2DF0-FFF3-35E1-9D54-F03C7AAAC15A}"/>
              </a:ext>
            </a:extLst>
          </p:cNvPr>
          <p:cNvSpPr/>
          <p:nvPr/>
        </p:nvSpPr>
        <p:spPr>
          <a:xfrm>
            <a:off x="2521164" y="509286"/>
            <a:ext cx="6622836" cy="463421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ysClr val="windowText" lastClr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8E40BC-E618-9E52-C98F-464F9088D54D}"/>
              </a:ext>
            </a:extLst>
          </p:cNvPr>
          <p:cNvSpPr/>
          <p:nvPr/>
        </p:nvSpPr>
        <p:spPr>
          <a:xfrm>
            <a:off x="3133406" y="2436235"/>
            <a:ext cx="5398351" cy="9611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Arial" panose="020B0604020202020204" pitchFamily="34" charset="0"/>
              </a:rPr>
              <a:t>Many symmetry-adapted frameworks can be expressed in terms of n-body correlations of atom positions. Only difference </a:t>
            </a:r>
            <a:r>
              <a:rPr lang="en-GB" b="1" i="1" dirty="0">
                <a:solidFill>
                  <a:sysClr val="windowText" lastClr="000000"/>
                </a:solidFill>
                <a:latin typeface="Arial" panose="020B0604020202020204" pitchFamily="34" charset="0"/>
              </a:rPr>
              <a:t>- the choice of basis</a:t>
            </a:r>
          </a:p>
        </p:txBody>
      </p:sp>
    </p:spTree>
    <p:extLst>
      <p:ext uri="{BB962C8B-B14F-4D97-AF65-F5344CB8AC3E}">
        <p14:creationId xmlns:p14="http://schemas.microsoft.com/office/powerpoint/2010/main" val="361137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A3CC596B-78D4-8B4F-A76B-AE5ED155D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41" y="2014664"/>
            <a:ext cx="7127517" cy="2671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DE8057-ABF4-1CFA-931D-F032841E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100" b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SOAP vectors are the n-body correlations of atomic densities.</a:t>
            </a:r>
            <a:br>
              <a:rPr lang="en-GB" sz="2100" b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800" b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[math on the board]</a:t>
            </a:r>
            <a:endParaRPr lang="en-CH" sz="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B5A863-367C-AEEE-E166-93EAF235F7E3}"/>
              </a:ext>
            </a:extLst>
          </p:cNvPr>
          <p:cNvSpPr/>
          <p:nvPr/>
        </p:nvSpPr>
        <p:spPr>
          <a:xfrm>
            <a:off x="2292377" y="1746801"/>
            <a:ext cx="13035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50" dirty="0">
                <a:solidFill>
                  <a:schemeClr val="accent5"/>
                </a:solidFill>
                <a:latin typeface="Arial" panose="020B0604020202020204" pitchFamily="34" charset="0"/>
              </a:rPr>
              <a:t>Density Expansion</a:t>
            </a:r>
            <a:endParaRPr lang="en-CH" sz="1050" dirty="0">
              <a:solidFill>
                <a:schemeClr val="accent5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4A070C-7277-8B0B-95C9-37B482CFC7D7}"/>
              </a:ext>
            </a:extLst>
          </p:cNvPr>
          <p:cNvSpPr/>
          <p:nvPr/>
        </p:nvSpPr>
        <p:spPr>
          <a:xfrm>
            <a:off x="4293606" y="1746801"/>
            <a:ext cx="13035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50" dirty="0">
                <a:solidFill>
                  <a:schemeClr val="accent5"/>
                </a:solidFill>
                <a:latin typeface="Arial" panose="020B0604020202020204" pitchFamily="34" charset="0"/>
              </a:rPr>
              <a:t>Density Expansion</a:t>
            </a:r>
            <a:endParaRPr lang="en-CH" sz="1050" dirty="0">
              <a:solidFill>
                <a:schemeClr val="accent5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6730AB-88A5-4B96-6518-EDE81B9DE7D7}"/>
              </a:ext>
            </a:extLst>
          </p:cNvPr>
          <p:cNvSpPr/>
          <p:nvPr/>
        </p:nvSpPr>
        <p:spPr>
          <a:xfrm>
            <a:off x="6636759" y="1714490"/>
            <a:ext cx="13035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50" dirty="0">
                <a:solidFill>
                  <a:schemeClr val="accent5"/>
                </a:solidFill>
                <a:latin typeface="Arial" panose="020B0604020202020204" pitchFamily="34" charset="0"/>
              </a:rPr>
              <a:t>Density Expansion</a:t>
            </a:r>
            <a:endParaRPr lang="en-CH" sz="1050" dirty="0">
              <a:solidFill>
                <a:schemeClr val="accent5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099C819-A870-6B37-B88F-B0B2E1EE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1C94-FE4F-CE4D-807D-DA22533C7B19}" type="slidenum">
              <a:rPr lang="en-CH" smtClean="0"/>
              <a:t>18</a:t>
            </a:fld>
            <a:endParaRPr lang="en-C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3E41B-A95F-6D7D-3522-A3F65AB8EB54}"/>
              </a:ext>
            </a:extLst>
          </p:cNvPr>
          <p:cNvSpPr txBox="1"/>
          <p:nvPr/>
        </p:nvSpPr>
        <p:spPr>
          <a:xfrm>
            <a:off x="58998" y="469961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>
                <a:latin typeface="Arial" panose="020B0604020202020204" pitchFamily="34" charset="0"/>
                <a:cs typeface="Arial" panose="020B0604020202020204" pitchFamily="34" charset="0"/>
              </a:rPr>
              <a:t>Chem. Rev.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 2021, </a:t>
            </a:r>
            <a:r>
              <a:rPr lang="en-GB" sz="900" b="1" dirty="0">
                <a:latin typeface="Arial" panose="020B0604020202020204" pitchFamily="34" charset="0"/>
                <a:cs typeface="Arial" panose="020B0604020202020204" pitchFamily="34" charset="0"/>
              </a:rPr>
              <a:t>121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, 16, 9759–9815</a:t>
            </a:r>
          </a:p>
          <a:p>
            <a:r>
              <a:rPr lang="en-CH" sz="900" dirty="0">
                <a:latin typeface="Arial" panose="020B0604020202020204" pitchFamily="34" charset="0"/>
                <a:cs typeface="Arial" panose="020B0604020202020204" pitchFamily="34" charset="0"/>
              </a:rPr>
              <a:t>Phys. Rev. B 2013, </a:t>
            </a:r>
            <a:r>
              <a:rPr lang="en-CH" sz="900" b="1" dirty="0">
                <a:latin typeface="Arial" panose="020B0604020202020204" pitchFamily="34" charset="0"/>
                <a:cs typeface="Arial" panose="020B0604020202020204" pitchFamily="34" charset="0"/>
              </a:rPr>
              <a:t>87</a:t>
            </a:r>
            <a:r>
              <a:rPr lang="en-CH" sz="900" dirty="0">
                <a:latin typeface="Arial" panose="020B0604020202020204" pitchFamily="34" charset="0"/>
                <a:cs typeface="Arial" panose="020B0604020202020204" pitchFamily="34" charset="0"/>
              </a:rPr>
              <a:t>, 184115.</a:t>
            </a:r>
          </a:p>
        </p:txBody>
      </p:sp>
    </p:spTree>
    <p:extLst>
      <p:ext uri="{BB962C8B-B14F-4D97-AF65-F5344CB8AC3E}">
        <p14:creationId xmlns:p14="http://schemas.microsoft.com/office/powerpoint/2010/main" val="183623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A7CCD05-3CD7-7436-5BB0-688C37E67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0"/>
          <a:stretch/>
        </p:blipFill>
        <p:spPr>
          <a:xfrm>
            <a:off x="3264244" y="585264"/>
            <a:ext cx="5041106" cy="44558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E64B8A-9AEB-FB2A-1886-085B69FA5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75"/>
          <a:stretch/>
        </p:blipFill>
        <p:spPr>
          <a:xfrm>
            <a:off x="3264244" y="533080"/>
            <a:ext cx="5041106" cy="45080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2315884-E2F7-D107-BA16-60122A483A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28"/>
          <a:stretch/>
        </p:blipFill>
        <p:spPr>
          <a:xfrm>
            <a:off x="3264244" y="621450"/>
            <a:ext cx="5041106" cy="44196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45F510-7DB3-EB70-03FC-80066D7491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328"/>
          <a:stretch/>
        </p:blipFill>
        <p:spPr>
          <a:xfrm>
            <a:off x="3264244" y="621452"/>
            <a:ext cx="5041106" cy="4419653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87F30377-A179-BA7D-B450-78F4A870D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0">
            <a:off x="859673" y="2210045"/>
            <a:ext cx="2787104" cy="185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75D00355-1490-DF40-A205-91CC87CDC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21453"/>
            <a:ext cx="7688400" cy="535200"/>
          </a:xfrm>
        </p:spPr>
        <p:txBody>
          <a:bodyPr spcFirstLastPara="1" vert="horz" wrap="square" lIns="68580" tIns="34290" rIns="68580" bIns="34290" rtlCol="0" anchor="ctr" anchorCtr="0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1950" dirty="0"/>
              <a:t>A collection of atoms can be represented by the combination of the atomic fingerprints.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2C818-7914-9E44-BB84-E430B2111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386F4-F573-1449-A609-E4F86D872C29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A2856B-34FB-834A-B864-F3842DBB1D75}"/>
              </a:ext>
            </a:extLst>
          </p:cNvPr>
          <p:cNvCxnSpPr>
            <a:cxnSpLocks/>
          </p:cNvCxnSpPr>
          <p:nvPr/>
        </p:nvCxnSpPr>
        <p:spPr>
          <a:xfrm>
            <a:off x="3158837" y="4101062"/>
            <a:ext cx="2794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A4388D3-0576-1C48-8483-2A532E2D2988}"/>
              </a:ext>
            </a:extLst>
          </p:cNvPr>
          <p:cNvSpPr/>
          <p:nvPr/>
        </p:nvSpPr>
        <p:spPr>
          <a:xfrm>
            <a:off x="2134804" y="3204385"/>
            <a:ext cx="487049" cy="4870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50" dirty="0"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CD4568-E218-5F41-82AC-3EB8C61AC4DB}"/>
              </a:ext>
            </a:extLst>
          </p:cNvPr>
          <p:cNvSpPr txBox="1"/>
          <p:nvPr/>
        </p:nvSpPr>
        <p:spPr>
          <a:xfrm>
            <a:off x="5376267" y="4370833"/>
            <a:ext cx="26853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Power Spectrum SOAP Vectors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Computed with n=12, l=9,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rcut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=2.0,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=0.3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Filtered through a Gaussian filter for visual clarity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00EF71-33B8-1968-1479-77B95288E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l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/>
              <a:t>01.06.23</a:t>
            </a:r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40202F-A4A8-4446-AEAC-0876EA49939C}"/>
                  </a:ext>
                </a:extLst>
              </p:cNvPr>
              <p:cNvSpPr txBox="1"/>
              <p:nvPr/>
            </p:nvSpPr>
            <p:spPr>
              <a:xfrm>
                <a:off x="4162351" y="4333420"/>
                <a:ext cx="7148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1200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dirty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2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dirty="0" err="1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12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dirty="0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sz="1200" dirty="0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40202F-A4A8-4446-AEAC-0876EA499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351" y="4333420"/>
                <a:ext cx="714876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14F7C8-D868-9243-8739-943D7A1C7036}"/>
              </a:ext>
            </a:extLst>
          </p:cNvPr>
          <p:cNvCxnSpPr>
            <a:cxnSpLocks/>
          </p:cNvCxnSpPr>
          <p:nvPr/>
        </p:nvCxnSpPr>
        <p:spPr>
          <a:xfrm>
            <a:off x="4192016" y="4337666"/>
            <a:ext cx="40911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A98D2D-D7BB-6BFF-845B-CA22D9DAF29C}"/>
              </a:ext>
            </a:extLst>
          </p:cNvPr>
          <p:cNvSpPr txBox="1"/>
          <p:nvPr/>
        </p:nvSpPr>
        <p:spPr>
          <a:xfrm>
            <a:off x="5846563" y="1156653"/>
            <a:ext cx="303861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Each atom is represented as a Gaussian density expanded over radial bases (indexed by n) and spherical harmonics (indexed by l). The power spectrum here is the correlation of these densities.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D6467A-AAA2-5B9D-C331-73ED681A3D9D}"/>
              </a:ext>
            </a:extLst>
          </p:cNvPr>
          <p:cNvSpPr/>
          <p:nvPr/>
        </p:nvSpPr>
        <p:spPr>
          <a:xfrm>
            <a:off x="1268003" y="2337584"/>
            <a:ext cx="2220651" cy="22206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50" dirty="0">
              <a:latin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40F1AD-96E2-308D-CF80-A18C9506BB1D}"/>
              </a:ext>
            </a:extLst>
          </p:cNvPr>
          <p:cNvSpPr/>
          <p:nvPr/>
        </p:nvSpPr>
        <p:spPr>
          <a:xfrm>
            <a:off x="2091482" y="2337396"/>
            <a:ext cx="487049" cy="4870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50" dirty="0">
              <a:latin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7B67D8-9D18-18DB-B2E0-03853C9BBB3E}"/>
              </a:ext>
            </a:extLst>
          </p:cNvPr>
          <p:cNvSpPr/>
          <p:nvPr/>
        </p:nvSpPr>
        <p:spPr>
          <a:xfrm>
            <a:off x="1192157" y="1438071"/>
            <a:ext cx="2285699" cy="22856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50" dirty="0">
              <a:latin typeface="Arial" panose="020B0604020202020204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18B0A210-B3AF-CCBA-9A6D-B72DE64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 rot="18000000">
            <a:off x="840623" y="2066450"/>
            <a:ext cx="2767950" cy="208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51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0" grpId="0"/>
      <p:bldP spid="31" grpId="0"/>
      <p:bldP spid="3" grpId="0"/>
      <p:bldP spid="4" grpId="0" animBg="1"/>
      <p:bldP spid="4" grpId="1" animBg="1"/>
      <p:bldP spid="10" grpId="0" animBg="1"/>
      <p:bldP spid="10" grpId="1" animBg="1"/>
      <p:bldP spid="12" grpId="0" animBg="1"/>
      <p:bldP spid="1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notes on notation… (see notation guide)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57987-36ED-2AC5-D848-F5804B080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In the big-data regime, it is possible to “engineer” features by taking advantage of the encoding steps of NN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4238894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30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80" dirty="0"/>
              <a:t>Descriptors </a:t>
            </a:r>
            <a:r>
              <a:rPr lang="en" sz="2780" b="0" dirty="0"/>
              <a:t>are a set of numerical features contained in vectors or tensors that span the relevant information needed to distinguish samples.</a:t>
            </a:r>
            <a:endParaRPr sz="2780" b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530E-4FE5-4FC7-C867-C9357123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b="0" dirty="0"/>
              <a:t>As disappointing as it may be, there is no </a:t>
            </a:r>
            <a:r>
              <a:rPr lang="en-CH" b="0" i="1" dirty="0"/>
              <a:t>universally good </a:t>
            </a:r>
            <a:r>
              <a:rPr lang="en-CH" b="0" dirty="0"/>
              <a:t>descriptor (and anyone telling you otherwise is trying to sell you something), but you can ask a few questions to figure out what is most appropriate.</a:t>
            </a:r>
          </a:p>
        </p:txBody>
      </p:sp>
    </p:spTree>
    <p:extLst>
      <p:ext uri="{BB962C8B-B14F-4D97-AF65-F5344CB8AC3E}">
        <p14:creationId xmlns:p14="http://schemas.microsoft.com/office/powerpoint/2010/main" val="222741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07F-B37C-4B4B-82BA-B86D990F8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241159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CH" b="0" dirty="0"/>
              <a:t>I think a lot in terms of thermodynamics, where we care about configurational space, but others think in terms of chemistry and molecular/materials identity.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82824-68E5-ACB0-3F07-3DDE30D26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96" t="19745"/>
          <a:stretch/>
        </p:blipFill>
        <p:spPr>
          <a:xfrm>
            <a:off x="2802947" y="2482770"/>
            <a:ext cx="3538106" cy="11846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2A1D4-5100-F64B-56D7-FDBFBA489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45"/>
          <a:stretch/>
        </p:blipFill>
        <p:spPr>
          <a:xfrm>
            <a:off x="1700321" y="3781489"/>
            <a:ext cx="5743358" cy="11846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2740F6-5462-AA35-848E-797D4D58EB7F}"/>
              </a:ext>
            </a:extLst>
          </p:cNvPr>
          <p:cNvSpPr txBox="1"/>
          <p:nvPr/>
        </p:nvSpPr>
        <p:spPr>
          <a:xfrm>
            <a:off x="4572000" y="462028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H" b="0" dirty="0"/>
              <a:t>C. Coley</a:t>
            </a:r>
          </a:p>
          <a:p>
            <a:pPr algn="r"/>
            <a:r>
              <a:rPr lang="en-CH" b="0" dirty="0"/>
              <a:t>Lecture Notes</a:t>
            </a:r>
            <a:endParaRPr lang="en-C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F254E-2325-72B1-74FE-A42B2E0FD201}"/>
              </a:ext>
            </a:extLst>
          </p:cNvPr>
          <p:cNvCxnSpPr>
            <a:cxnSpLocks/>
          </p:cNvCxnSpPr>
          <p:nvPr/>
        </p:nvCxnSpPr>
        <p:spPr>
          <a:xfrm flipH="1">
            <a:off x="4512039" y="2905249"/>
            <a:ext cx="116174" cy="28735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019FE3-B773-3146-E278-D25290C75088}"/>
              </a:ext>
            </a:extLst>
          </p:cNvPr>
          <p:cNvSpPr txBox="1"/>
          <p:nvPr/>
        </p:nvSpPr>
        <p:spPr>
          <a:xfrm>
            <a:off x="6947941" y="2474913"/>
            <a:ext cx="199390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en-CH" sz="1200" dirty="0"/>
              <a:t>Does the configuration of your system matter?</a:t>
            </a:r>
          </a:p>
          <a:p>
            <a:pPr algn="r">
              <a:spcBef>
                <a:spcPts val="600"/>
              </a:spcBef>
            </a:pPr>
            <a:r>
              <a:rPr lang="en-CH" sz="1200" dirty="0"/>
              <a:t>How expansive is the chemistry of your dataset?</a:t>
            </a:r>
          </a:p>
          <a:p>
            <a:pPr algn="r">
              <a:spcBef>
                <a:spcPts val="600"/>
              </a:spcBef>
            </a:pPr>
            <a:r>
              <a:rPr lang="en-CH" sz="1200" dirty="0"/>
              <a:t>Do you care about chemistry at all?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E1689-4E0C-098B-92D1-94331F8FD06D}"/>
              </a:ext>
            </a:extLst>
          </p:cNvPr>
          <p:cNvSpPr txBox="1"/>
          <p:nvPr/>
        </p:nvSpPr>
        <p:spPr>
          <a:xfrm>
            <a:off x="4821382" y="3421166"/>
            <a:ext cx="4583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000" dirty="0"/>
              <a:t>configuration-dependent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EEB076-EDFC-C510-3A80-2580A10B2CAE}"/>
              </a:ext>
            </a:extLst>
          </p:cNvPr>
          <p:cNvSpPr txBox="1"/>
          <p:nvPr/>
        </p:nvSpPr>
        <p:spPr>
          <a:xfrm>
            <a:off x="1700321" y="4691960"/>
            <a:ext cx="4583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000" dirty="0"/>
              <a:t>configuration-independent</a:t>
            </a:r>
          </a:p>
        </p:txBody>
      </p:sp>
    </p:spTree>
    <p:extLst>
      <p:ext uri="{BB962C8B-B14F-4D97-AF65-F5344CB8AC3E}">
        <p14:creationId xmlns:p14="http://schemas.microsoft.com/office/powerpoint/2010/main" val="197962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uilding a One Hot Encoding Layer with TensorFlow | by George Novack |  Towards Data Science">
            <a:extLst>
              <a:ext uri="{FF2B5EF4-FFF2-40B4-BE49-F238E27FC236}">
                <a16:creationId xmlns:a16="http://schemas.microsoft.com/office/drawing/2014/main" id="{C4364A6A-6DE6-557F-C705-F4832C5CD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50" y="2437786"/>
            <a:ext cx="6663128" cy="186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6DCD93-DC1D-5F2E-8663-DCB02227F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b="0" dirty="0"/>
              <a:t>Let’s start with datasets where configuration does not matter… what are our options?</a:t>
            </a:r>
            <a:br>
              <a:rPr lang="en-CH" b="0" dirty="0"/>
            </a:br>
            <a:br>
              <a:rPr lang="en-CH" sz="1300" b="0" dirty="0"/>
            </a:br>
            <a:r>
              <a:rPr lang="en-CH" sz="1300" b="0" dirty="0"/>
              <a:t>One-hot encodings are a binary format that answers a yes/no question.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DEA9E63-C066-E480-2FC5-333649DDB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787362"/>
              </p:ext>
            </p:extLst>
          </p:nvPr>
        </p:nvGraphicFramePr>
        <p:xfrm>
          <a:off x="729449" y="4307164"/>
          <a:ext cx="7754983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761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15614B8-F289-ED4A-B63F-BB60F2A72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215614B8-F289-ED4A-B63F-BB60F2A728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B00C3C3-2079-6C48-AC52-45502D98A9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BB00C3C3-2079-6C48-AC52-45502D98A9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96001C0-10F3-CA47-9131-98397E6C7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996001C0-10F3-CA47-9131-98397E6C72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623267A-2803-E645-BFDA-E4AF4757C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B623267A-2803-E645-BFDA-E4AF4757C9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D7949-81E1-ED75-68BC-78F49B00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</a:t>
            </a:r>
            <a:r>
              <a:rPr lang="en-CH" b="0" dirty="0"/>
              <a:t>implified </a:t>
            </a:r>
            <a:r>
              <a:rPr lang="en-CH" dirty="0"/>
              <a:t>m</a:t>
            </a:r>
            <a:r>
              <a:rPr lang="en-CH" b="0" dirty="0"/>
              <a:t>olecular-</a:t>
            </a:r>
            <a:r>
              <a:rPr lang="en-CH" dirty="0"/>
              <a:t>i</a:t>
            </a:r>
            <a:r>
              <a:rPr lang="en-CH" b="0" dirty="0"/>
              <a:t>nput </a:t>
            </a:r>
            <a:r>
              <a:rPr lang="en-CH" dirty="0"/>
              <a:t>l</a:t>
            </a:r>
            <a:r>
              <a:rPr lang="en-CH" b="0" dirty="0"/>
              <a:t>ine-</a:t>
            </a:r>
            <a:r>
              <a:rPr lang="en-CH" dirty="0"/>
              <a:t>e</a:t>
            </a:r>
            <a:r>
              <a:rPr lang="en-CH" b="0" dirty="0"/>
              <a:t>ntry </a:t>
            </a:r>
            <a:r>
              <a:rPr lang="en-CH" dirty="0"/>
              <a:t>s</a:t>
            </a:r>
            <a:r>
              <a:rPr lang="en-CH" b="0" dirty="0"/>
              <a:t>ystem (SMILES) and </a:t>
            </a:r>
            <a:r>
              <a:rPr lang="en-CH" dirty="0"/>
              <a:t>I</a:t>
            </a:r>
            <a:r>
              <a:rPr lang="en-CH" b="0" dirty="0"/>
              <a:t>nternational </a:t>
            </a:r>
            <a:r>
              <a:rPr lang="en-CH" dirty="0"/>
              <a:t>Ch</a:t>
            </a:r>
            <a:r>
              <a:rPr lang="en-CH" b="0" dirty="0"/>
              <a:t>emical </a:t>
            </a:r>
            <a:r>
              <a:rPr lang="en-CH" dirty="0"/>
              <a:t>I</a:t>
            </a:r>
            <a:r>
              <a:rPr lang="en-CH" b="0" dirty="0"/>
              <a:t>dentifiers (InChI) are text strings that standardize positional chemistry.</a:t>
            </a:r>
          </a:p>
        </p:txBody>
      </p:sp>
      <p:pic>
        <p:nvPicPr>
          <p:cNvPr id="2050" name="Picture 2" descr="SMILES strings for structurally similar molecules have local... | Download  Scientific Diagram">
            <a:extLst>
              <a:ext uri="{FF2B5EF4-FFF2-40B4-BE49-F238E27FC236}">
                <a16:creationId xmlns:a16="http://schemas.microsoft.com/office/drawing/2014/main" id="{908D2D2B-5FE2-66AF-DED2-2638FBAC7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5" y="2571750"/>
            <a:ext cx="3680085" cy="206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91A138-AC12-C439-682E-929E7ABF9DC1}"/>
              </a:ext>
            </a:extLst>
          </p:cNvPr>
          <p:cNvSpPr txBox="1"/>
          <p:nvPr/>
        </p:nvSpPr>
        <p:spPr>
          <a:xfrm>
            <a:off x="4796851" y="2416925"/>
            <a:ext cx="38674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b="0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text-based formats mean ability to use NLP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well-established and highly-interpretable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r>
              <a:rPr lang="en-CH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limited to single-molecule representations – interactions are not well-supported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pic>
        <p:nvPicPr>
          <p:cNvPr id="2052" name="Picture 4" descr="Molecular structure of cephalostatin-1">
            <a:extLst>
              <a:ext uri="{FF2B5EF4-FFF2-40B4-BE49-F238E27FC236}">
                <a16:creationId xmlns:a16="http://schemas.microsoft.com/office/drawing/2014/main" id="{B6BA0844-DFB4-CE97-29B1-A68584010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217" y="4317454"/>
            <a:ext cx="2001187" cy="5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574FE0-0628-CA9F-2011-C480D8624FA8}"/>
              </a:ext>
            </a:extLst>
          </p:cNvPr>
          <p:cNvSpPr txBox="1"/>
          <p:nvPr/>
        </p:nvSpPr>
        <p:spPr>
          <a:xfrm>
            <a:off x="6243404" y="4180328"/>
            <a:ext cx="27506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CC(C)(O1)C[C@@H](O)[C@@]1(O2)[C@@H](C)[C@@H]3CC=C4[C@]3(C2)C(=O)C[C@H]5[C@H]4CC[C@@H](C6)[C@]5(C)Cc(n7)c6nc(C[C@@]89(C))c7C[C@@H]8CC[C@@H]%10[C@@H]9C[C@@H](O)[C@@]%11(C)C%10=C[C@H](O%12)[C@]%11(O)[C@H](C)[C@]%12(O%13)[C@H](O)C[C@@]%13(C)CO</a:t>
            </a:r>
            <a:endParaRPr lang="en-CH" sz="800" dirty="0"/>
          </a:p>
        </p:txBody>
      </p:sp>
    </p:spTree>
    <p:extLst>
      <p:ext uri="{BB962C8B-B14F-4D97-AF65-F5344CB8AC3E}">
        <p14:creationId xmlns:p14="http://schemas.microsoft.com/office/powerpoint/2010/main" val="197678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CF9D2-FCFC-0DAC-B884-936FB557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b="0" dirty="0"/>
              <a:t>Variations on SMILES exist to give more specificity to our chemical inquiries.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2E8EF-A941-2B6B-0280-AF328B060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398425"/>
            <a:ext cx="3910006" cy="1941549"/>
          </a:xfrm>
        </p:spPr>
        <p:txBody>
          <a:bodyPr>
            <a:normAutofit/>
          </a:bodyPr>
          <a:lstStyle/>
          <a:p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sym typeface="Raleway"/>
              </a:rPr>
              <a:t>SMARTS (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sym typeface="Raleway"/>
              </a:rPr>
              <a:t>S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sym typeface="Raleway"/>
              </a:rPr>
              <a:t>MILES 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sym typeface="Raleway"/>
              </a:rPr>
              <a:t>a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sym typeface="Raleway"/>
              </a:rPr>
              <a:t>rbitrary 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sym typeface="Raleway"/>
              </a:rPr>
              <a:t>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sym typeface="Raleway"/>
              </a:rPr>
              <a:t>arget 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sym typeface="Raleway"/>
              </a:rPr>
              <a:t>s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sym typeface="Raleway"/>
              </a:rPr>
              <a:t>pecification) strings identify functional groups and substructural queries.</a:t>
            </a:r>
            <a:endParaRPr lang="en-CH" sz="1400" dirty="0">
              <a:solidFill>
                <a:schemeClr val="bg2"/>
              </a:solidFill>
            </a:endParaRPr>
          </a:p>
          <a:p>
            <a:r>
              <a:rPr lang="en-CH" sz="1400" dirty="0">
                <a:solidFill>
                  <a:schemeClr val="bg2"/>
                </a:solidFill>
              </a:rPr>
              <a:t>SELFIES (</a:t>
            </a:r>
            <a:r>
              <a:rPr lang="en-CH" sz="1400" b="1" dirty="0">
                <a:solidFill>
                  <a:schemeClr val="bg2"/>
                </a:solidFill>
              </a:rPr>
              <a:t>S</a:t>
            </a:r>
            <a:r>
              <a:rPr lang="en-CH" sz="1400" dirty="0">
                <a:solidFill>
                  <a:schemeClr val="bg2"/>
                </a:solidFill>
              </a:rPr>
              <a:t>elf-</a:t>
            </a:r>
            <a:r>
              <a:rPr lang="en-CH" sz="1400" b="1" dirty="0">
                <a:solidFill>
                  <a:schemeClr val="bg2"/>
                </a:solidFill>
              </a:rPr>
              <a:t>R</a:t>
            </a:r>
            <a:r>
              <a:rPr lang="en-CH" sz="1400" dirty="0">
                <a:solidFill>
                  <a:schemeClr val="bg2"/>
                </a:solidFill>
              </a:rPr>
              <a:t>eferencing </a:t>
            </a:r>
            <a:r>
              <a:rPr lang="en-CH" sz="1400" b="1" dirty="0">
                <a:solidFill>
                  <a:schemeClr val="bg2"/>
                </a:solidFill>
              </a:rPr>
              <a:t>E</a:t>
            </a:r>
            <a:r>
              <a:rPr lang="en-CH" sz="1400" dirty="0">
                <a:solidFill>
                  <a:schemeClr val="bg2"/>
                </a:solidFill>
              </a:rPr>
              <a:t>mbedded </a:t>
            </a:r>
            <a:r>
              <a:rPr lang="en-CH" sz="1400" b="1" dirty="0">
                <a:solidFill>
                  <a:schemeClr val="bg2"/>
                </a:solidFill>
              </a:rPr>
              <a:t>S</a:t>
            </a:r>
            <a:r>
              <a:rPr lang="en-CH" sz="1400" dirty="0">
                <a:solidFill>
                  <a:schemeClr val="bg2"/>
                </a:solidFill>
              </a:rPr>
              <a:t>trings) extends the SMILES/InChI dictionary to include molecular features such as “Branch”es and “Ring”s.</a:t>
            </a:r>
          </a:p>
        </p:txBody>
      </p:sp>
      <p:pic>
        <p:nvPicPr>
          <p:cNvPr id="3076" name="Picture 4" descr="SMILES, SMARTS, InChI and InChIKey concepts. Examples for the illustration of basic SMILES, SMARTS, InChI, and InChIKey syntax rules are provided. SMARTS representations were made in SMARTviewer [35]. InChI and InChIKey identifiers are displayed for caffeine and 1-[(E)-2-fluorovinyl]-3-nitrobenzene">
            <a:extLst>
              <a:ext uri="{FF2B5EF4-FFF2-40B4-BE49-F238E27FC236}">
                <a16:creationId xmlns:a16="http://schemas.microsoft.com/office/drawing/2014/main" id="{91148548-C404-372B-D2FC-7FAEB2D7ED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1" t="17340" r="1" b="51913"/>
          <a:stretch/>
        </p:blipFill>
        <p:spPr bwMode="auto">
          <a:xfrm>
            <a:off x="4639456" y="1871688"/>
            <a:ext cx="3910006" cy="298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5E2FE-36D3-3494-0E04-FB5E7143AA9F}"/>
              </a:ext>
            </a:extLst>
          </p:cNvPr>
          <p:cNvSpPr txBox="1"/>
          <p:nvPr/>
        </p:nvSpPr>
        <p:spPr>
          <a:xfrm>
            <a:off x="3977462" y="478654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0" i="0" u="sng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10.1186/s13321-020-00466-z</a:t>
            </a:r>
            <a:endParaRPr lang="en-CH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3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8254-06B5-31BC-9CED-6F996F5F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b="0" dirty="0"/>
              <a:t>With binary or text-based descriptors, we rely on embeddings, decision trees, and deeper architectures.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1642F-515F-5207-47E2-0DA258E02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45" y="2174262"/>
            <a:ext cx="4694074" cy="2665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331019-B229-755A-2853-51C283BAA59A}"/>
              </a:ext>
            </a:extLst>
          </p:cNvPr>
          <p:cNvSpPr txBox="1"/>
          <p:nvPr/>
        </p:nvSpPr>
        <p:spPr>
          <a:xfrm>
            <a:off x="5793903" y="2920319"/>
            <a:ext cx="25108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b="0" dirty="0"/>
              <a:t>It is very common to see a one-hot encoding / SMILES </a:t>
            </a:r>
            <a:r>
              <a:rPr lang="en-CH" b="0" dirty="0">
                <a:sym typeface="Wingdings" pitchFamily="2" charset="2"/>
              </a:rPr>
              <a:t> VAE pipeline in studies.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6964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2884</TotalTime>
  <Words>1041</Words>
  <Application>Microsoft Macintosh PowerPoint</Application>
  <PresentationFormat>On-screen Show (16:9)</PresentationFormat>
  <Paragraphs>133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Lato</vt:lpstr>
      <vt:lpstr>Cambria Math</vt:lpstr>
      <vt:lpstr>Roboto</vt:lpstr>
      <vt:lpstr>Raleway</vt:lpstr>
      <vt:lpstr>Courier New</vt:lpstr>
      <vt:lpstr>Streamline</vt:lpstr>
      <vt:lpstr>Day 3, Session 4: Featurizations in Molecular Sciences</vt:lpstr>
      <vt:lpstr>Some notes on notation… (see notation guide)</vt:lpstr>
      <vt:lpstr>Descriptors are a set of numerical features contained in vectors or tensors that span the relevant information needed to distinguish samples.</vt:lpstr>
      <vt:lpstr>As disappointing as it may be, there is no universally good descriptor (and anyone telling you otherwise is trying to sell you something), but you can ask a few questions to figure out what is most appropriate.</vt:lpstr>
      <vt:lpstr>I think a lot in terms of thermodynamics, where we care about configurational space, but others think in terms of chemistry and molecular/materials identity.</vt:lpstr>
      <vt:lpstr>Let’s start with datasets where configuration does not matter… what are our options?  One-hot encodings are a binary format that answers a yes/no question.</vt:lpstr>
      <vt:lpstr>Simplified molecular-input line-entry system (SMILES) and International Chemical Identifiers (InChI) are text strings that standardize positional chemistry.</vt:lpstr>
      <vt:lpstr>Variations on SMILES exist to give more specificity to our chemical inquiries.</vt:lpstr>
      <vt:lpstr>With binary or text-based descriptors, we rely on embeddings, decision trees, and deeper architectures.</vt:lpstr>
      <vt:lpstr>Okay so come to the dark side and let’s talk about configurational descriptors…</vt:lpstr>
      <vt:lpstr>In constructing a configuration-dependent descriptor, we often rely on three concepts:</vt:lpstr>
      <vt:lpstr>In thermodynamic contexts, what do we want from a representation? </vt:lpstr>
      <vt:lpstr>PowerPoint Presentation</vt:lpstr>
      <vt:lpstr>PowerPoint Presentation</vt:lpstr>
      <vt:lpstr>PowerPoint Presentation</vt:lpstr>
      <vt:lpstr>None of these options account for symmetry… why should we care?</vt:lpstr>
      <vt:lpstr>Many symmetrized descriptors exist…  (this figure is intentionally overwhelming!)</vt:lpstr>
      <vt:lpstr>SOAP vectors are the n-body correlations of atomic densities. [math on the board]</vt:lpstr>
      <vt:lpstr>A collection of atoms can be represented by the combination of the atomic fingerprints.</vt:lpstr>
      <vt:lpstr>In the big-data regime, it is possible to “engineer” features by taking advantage of the encoding steps of NN architectures.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3, Session 1: PCA, multidimensional scaling, and all that follows</dc:title>
  <cp:lastModifiedBy>ROSE CERSONSKY</cp:lastModifiedBy>
  <cp:revision>54</cp:revision>
  <dcterms:modified xsi:type="dcterms:W3CDTF">2023-07-10T15:39:24Z</dcterms:modified>
</cp:coreProperties>
</file>